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81" r:id="rId4"/>
    <p:sldId id="260" r:id="rId5"/>
    <p:sldId id="265" r:id="rId6"/>
    <p:sldId id="261" r:id="rId7"/>
    <p:sldId id="277" r:id="rId8"/>
    <p:sldId id="278" r:id="rId9"/>
    <p:sldId id="279" r:id="rId10"/>
    <p:sldId id="264" r:id="rId11"/>
    <p:sldId id="266" r:id="rId12"/>
    <p:sldId id="280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FF"/>
    <a:srgbClr val="2B468B"/>
    <a:srgbClr val="EAF3FA"/>
    <a:srgbClr val="F37E4F"/>
    <a:srgbClr val="ED7D2B"/>
    <a:srgbClr val="CC6600"/>
    <a:srgbClr val="FF6600"/>
    <a:srgbClr val="FF9900"/>
    <a:srgbClr val="DF6A13"/>
    <a:srgbClr val="CF6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16000">
              <a:srgbClr val="EAF3FA"/>
            </a:gs>
            <a:gs pos="100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9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35D04C0-A00F-4B29-B1D5-3DABA18C6890}"/>
              </a:ext>
            </a:extLst>
          </p:cNvPr>
          <p:cNvSpPr/>
          <p:nvPr/>
        </p:nvSpPr>
        <p:spPr>
          <a:xfrm>
            <a:off x="0" y="7266148"/>
            <a:ext cx="18288000" cy="3020851"/>
          </a:xfrm>
          <a:prstGeom prst="rect">
            <a:avLst/>
          </a:prstGeom>
          <a:solidFill>
            <a:srgbClr val="E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6516F3B-F428-4794-94E2-111FB77B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89988" l="8552" r="90540">
                        <a14:foregroundMark x1="25000" y1="33024" x2="19803" y2="40412"/>
                        <a14:foregroundMark x1="19803" y1="40412" x2="19273" y2="45983"/>
                        <a14:foregroundMark x1="19273" y1="45983" x2="19677" y2="51070"/>
                        <a14:foregroundMark x1="19677" y1="51070" x2="19072" y2="56560"/>
                        <a14:foregroundMark x1="19072" y1="56560" x2="16953" y2="61284"/>
                        <a14:foregroundMark x1="16953" y1="61284" x2="13396" y2="64877"/>
                        <a14:foregroundMark x1="13396" y1="64877" x2="13068" y2="70690"/>
                        <a14:foregroundMark x1="13068" y1="70690" x2="16498" y2="74122"/>
                        <a14:foregroundMark x1="16498" y1="74122" x2="19526" y2="73234"/>
                        <a14:foregroundMark x1="19526" y1="73234" x2="22931" y2="62051"/>
                        <a14:foregroundMark x1="22931" y1="62051" x2="27876" y2="24425"/>
                        <a14:foregroundMark x1="27876" y1="24425" x2="30979" y2="22204"/>
                        <a14:foregroundMark x1="30979" y1="22204" x2="34284" y2="21478"/>
                        <a14:foregroundMark x1="34284" y1="21478" x2="54945" y2="23456"/>
                        <a14:foregroundMark x1="54945" y1="23456" x2="62941" y2="29592"/>
                        <a14:foregroundMark x1="62941" y1="29592" x2="67356" y2="40654"/>
                        <a14:foregroundMark x1="67356" y1="40654" x2="70711" y2="45377"/>
                        <a14:foregroundMark x1="70711" y1="45377" x2="73764" y2="44893"/>
                        <a14:foregroundMark x1="73764" y1="44893" x2="82139" y2="46306"/>
                        <a14:foregroundMark x1="82139" y1="46306" x2="85999" y2="51029"/>
                        <a14:foregroundMark x1="85999" y1="51029" x2="86604" y2="58539"/>
                        <a14:foregroundMark x1="86604" y1="58539" x2="84864" y2="78038"/>
                        <a14:foregroundMark x1="84864" y1="78038" x2="81206" y2="81873"/>
                        <a14:foregroundMark x1="81206" y1="81873" x2="78128" y2="81470"/>
                        <a14:foregroundMark x1="78128" y1="81470" x2="70812" y2="51514"/>
                        <a14:foregroundMark x1="70812" y1="51514" x2="67684" y2="48890"/>
                        <a14:foregroundMark x1="67684" y1="48890" x2="66826" y2="55914"/>
                        <a14:foregroundMark x1="66826" y1="55914" x2="66902" y2="55995"/>
                        <a14:foregroundMark x1="85545" y1="81752" x2="88623" y2="78321"/>
                        <a14:foregroundMark x1="88623" y1="78321" x2="90161" y2="72628"/>
                        <a14:foregroundMark x1="90161" y1="72628" x2="90540" y2="61122"/>
                        <a14:foregroundMark x1="90540" y1="61122" x2="89909" y2="55268"/>
                        <a14:foregroundMark x1="89909" y1="55268" x2="88471" y2="50626"/>
                        <a14:foregroundMark x1="88471" y1="50626" x2="78128" y2="36778"/>
                        <a14:foregroundMark x1="78128" y1="36778" x2="82064" y2="36617"/>
                        <a14:foregroundMark x1="82064" y1="36617" x2="85166" y2="39281"/>
                        <a14:foregroundMark x1="85166" y1="39281" x2="87437" y2="43238"/>
                        <a14:foregroundMark x1="87437" y1="43238" x2="87235" y2="47840"/>
                        <a14:foregroundMark x1="87235" y1="47840" x2="86806" y2="48042"/>
                        <a14:backgroundMark x1="9485" y1="84134" x2="9485" y2="84134"/>
                        <a14:backgroundMark x1="9132" y1="84134" x2="9132" y2="84134"/>
                        <a14:backgroundMark x1="9258" y1="83771" x2="8804" y2="83044"/>
                        <a14:backgroundMark x1="8905" y1="83609" x2="9485" y2="83973"/>
                        <a14:backgroundMark x1="9132" y1="82721" x2="8779" y2="82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2652"/>
          <a:stretch/>
        </p:blipFill>
        <p:spPr>
          <a:xfrm>
            <a:off x="3959840" y="2101574"/>
            <a:ext cx="15547359" cy="898552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5400000">
            <a:off x="14138420" y="4814910"/>
            <a:ext cx="5361019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00333" y="2959454"/>
            <a:ext cx="811110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spc="-137" dirty="0">
                <a:solidFill>
                  <a:srgbClr val="0B5394"/>
                </a:solidFill>
                <a:latin typeface="+mj-lt"/>
              </a:rPr>
              <a:t>Специальность </a:t>
            </a:r>
            <a:r>
              <a:rPr lang="ru-RU" sz="3200" spc="-137" dirty="0" smtClean="0">
                <a:solidFill>
                  <a:srgbClr val="0B5394"/>
                </a:solidFill>
                <a:latin typeface="+mj-lt"/>
              </a:rPr>
              <a:t>5-04-0713-07«Техническая эксплуатация оборудования автоматизированных технологических процессов и производств»</a:t>
            </a:r>
            <a:endParaRPr lang="en-US" sz="3200" spc="-137" dirty="0">
              <a:solidFill>
                <a:srgbClr val="0B5394"/>
              </a:solidFill>
              <a:latin typeface="+mj-lt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10F33982-F0D6-4335-929E-3DBD496DFBD4}"/>
              </a:ext>
            </a:extLst>
          </p:cNvPr>
          <p:cNvGrpSpPr/>
          <p:nvPr/>
        </p:nvGrpSpPr>
        <p:grpSpPr>
          <a:xfrm>
            <a:off x="13586614" y="2625103"/>
            <a:ext cx="2687664" cy="969554"/>
            <a:chOff x="1244587" y="5943482"/>
            <a:chExt cx="2687664" cy="969554"/>
          </a:xfrm>
        </p:grpSpPr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1E889C91-5A11-4453-A5E2-BB80CD8097CB}"/>
                </a:ext>
              </a:extLst>
            </p:cNvPr>
            <p:cNvSpPr/>
            <p:nvPr/>
          </p:nvSpPr>
          <p:spPr>
            <a:xfrm>
              <a:off x="3581400" y="5943482"/>
              <a:ext cx="350851" cy="334233"/>
            </a:xfrm>
            <a:prstGeom prst="ellipse">
              <a:avLst/>
            </a:prstGeom>
            <a:noFill/>
            <a:ln w="76200">
              <a:solidFill>
                <a:srgbClr val="FA9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A2CA7351-B1BF-45A4-8740-2ACCD61CE841}"/>
                </a:ext>
              </a:extLst>
            </p:cNvPr>
            <p:cNvCxnSpPr>
              <a:cxnSpLocks/>
              <a:stCxn id="27" idx="3"/>
              <a:endCxn id="31" idx="7"/>
            </p:cNvCxnSpPr>
            <p:nvPr/>
          </p:nvCxnSpPr>
          <p:spPr>
            <a:xfrm flipH="1">
              <a:off x="3072962" y="6228768"/>
              <a:ext cx="559819" cy="398982"/>
            </a:xfrm>
            <a:prstGeom prst="line">
              <a:avLst/>
            </a:prstGeom>
            <a:ln w="76200">
              <a:solidFill>
                <a:srgbClr val="FA9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C72FB0B2-4E12-4F97-88FA-96A2A4069B63}"/>
                </a:ext>
              </a:extLst>
            </p:cNvPr>
            <p:cNvSpPr/>
            <p:nvPr/>
          </p:nvSpPr>
          <p:spPr>
            <a:xfrm>
              <a:off x="2773492" y="6578803"/>
              <a:ext cx="350851" cy="334233"/>
            </a:xfrm>
            <a:prstGeom prst="ellipse">
              <a:avLst/>
            </a:prstGeom>
            <a:noFill/>
            <a:ln w="76200">
              <a:solidFill>
                <a:srgbClr val="FA9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1C05CC21-237A-4031-ACB1-175EBD39950F}"/>
                </a:ext>
              </a:extLst>
            </p:cNvPr>
            <p:cNvCxnSpPr>
              <a:cxnSpLocks/>
              <a:stCxn id="40" idx="5"/>
              <a:endCxn id="31" idx="1"/>
            </p:cNvCxnSpPr>
            <p:nvPr/>
          </p:nvCxnSpPr>
          <p:spPr>
            <a:xfrm>
              <a:off x="2306859" y="6228886"/>
              <a:ext cx="518014" cy="398864"/>
            </a:xfrm>
            <a:prstGeom prst="line">
              <a:avLst/>
            </a:prstGeom>
            <a:ln w="76200">
              <a:solidFill>
                <a:srgbClr val="FA9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291DEF91-C348-43A9-A216-60880E20EF74}"/>
                </a:ext>
              </a:extLst>
            </p:cNvPr>
            <p:cNvSpPr/>
            <p:nvPr/>
          </p:nvSpPr>
          <p:spPr>
            <a:xfrm>
              <a:off x="2007389" y="5943600"/>
              <a:ext cx="350851" cy="334233"/>
            </a:xfrm>
            <a:prstGeom prst="ellipse">
              <a:avLst/>
            </a:prstGeom>
            <a:noFill/>
            <a:ln w="76200">
              <a:solidFill>
                <a:srgbClr val="FA9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2651CDA3-B86D-4B82-BF1E-EDFA13E8E45D}"/>
                </a:ext>
              </a:extLst>
            </p:cNvPr>
            <p:cNvCxnSpPr>
              <a:cxnSpLocks/>
              <a:stCxn id="40" idx="3"/>
              <a:endCxn id="48" idx="7"/>
            </p:cNvCxnSpPr>
            <p:nvPr/>
          </p:nvCxnSpPr>
          <p:spPr>
            <a:xfrm flipH="1">
              <a:off x="1544057" y="6228886"/>
              <a:ext cx="514713" cy="349917"/>
            </a:xfrm>
            <a:prstGeom prst="line">
              <a:avLst/>
            </a:prstGeom>
            <a:ln w="76200">
              <a:solidFill>
                <a:srgbClr val="FA9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22E50BB5-0095-4F07-A7D3-7020CC220D5E}"/>
                </a:ext>
              </a:extLst>
            </p:cNvPr>
            <p:cNvSpPr/>
            <p:nvPr/>
          </p:nvSpPr>
          <p:spPr>
            <a:xfrm>
              <a:off x="1244587" y="6529856"/>
              <a:ext cx="350851" cy="334233"/>
            </a:xfrm>
            <a:prstGeom prst="ellipse">
              <a:avLst/>
            </a:prstGeom>
            <a:noFill/>
            <a:ln w="76200">
              <a:solidFill>
                <a:srgbClr val="FA9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85E5AA50-DAB2-4D0C-A469-6E73BDD6AEDD}"/>
              </a:ext>
            </a:extLst>
          </p:cNvPr>
          <p:cNvGrpSpPr/>
          <p:nvPr/>
        </p:nvGrpSpPr>
        <p:grpSpPr>
          <a:xfrm>
            <a:off x="4534193" y="5146964"/>
            <a:ext cx="1676400" cy="2195192"/>
            <a:chOff x="1409700" y="5745068"/>
            <a:chExt cx="1676400" cy="2195192"/>
          </a:xfrm>
        </p:grpSpPr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9CD3636D-EE27-4F86-9930-D04BCEF1C6BB}"/>
                </a:ext>
              </a:extLst>
            </p:cNvPr>
            <p:cNvSpPr/>
            <p:nvPr/>
          </p:nvSpPr>
          <p:spPr>
            <a:xfrm>
              <a:off x="1409700" y="634326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6C658D46-68FC-4470-AD30-3AA732F198EE}"/>
                </a:ext>
              </a:extLst>
            </p:cNvPr>
            <p:cNvSpPr/>
            <p:nvPr/>
          </p:nvSpPr>
          <p:spPr>
            <a:xfrm>
              <a:off x="1409700" y="574655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4959410C-FAE3-4174-8E90-EFF7305F7E69}"/>
                </a:ext>
              </a:extLst>
            </p:cNvPr>
            <p:cNvSpPr/>
            <p:nvPr/>
          </p:nvSpPr>
          <p:spPr>
            <a:xfrm>
              <a:off x="1820716" y="574655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2017255C-AFF5-409F-9676-F0A6E0C6B294}"/>
                </a:ext>
              </a:extLst>
            </p:cNvPr>
            <p:cNvSpPr/>
            <p:nvPr/>
          </p:nvSpPr>
          <p:spPr>
            <a:xfrm>
              <a:off x="2231732" y="574655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F1D48490-5BF6-4A79-91FA-FA4DE13B3B18}"/>
                </a:ext>
              </a:extLst>
            </p:cNvPr>
            <p:cNvSpPr/>
            <p:nvPr/>
          </p:nvSpPr>
          <p:spPr>
            <a:xfrm>
              <a:off x="2642748" y="574655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28804A66-7F35-4D1D-9D38-59FD08086EED}"/>
                </a:ext>
              </a:extLst>
            </p:cNvPr>
            <p:cNvSpPr/>
            <p:nvPr/>
          </p:nvSpPr>
          <p:spPr>
            <a:xfrm>
              <a:off x="3009900" y="5745068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C92BADE3-4AD2-4A12-A76A-F3D0101AE6C4}"/>
                </a:ext>
              </a:extLst>
            </p:cNvPr>
            <p:cNvSpPr/>
            <p:nvPr/>
          </p:nvSpPr>
          <p:spPr>
            <a:xfrm>
              <a:off x="1409700" y="6053492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9F1387EC-F00C-488C-A0B5-A8914EDCB571}"/>
                </a:ext>
              </a:extLst>
            </p:cNvPr>
            <p:cNvSpPr/>
            <p:nvPr/>
          </p:nvSpPr>
          <p:spPr>
            <a:xfrm>
              <a:off x="1820716" y="6053492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BDD17723-51CB-422D-B74B-5CA548C7C5B8}"/>
                </a:ext>
              </a:extLst>
            </p:cNvPr>
            <p:cNvSpPr/>
            <p:nvPr/>
          </p:nvSpPr>
          <p:spPr>
            <a:xfrm>
              <a:off x="2231732" y="6053492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02F7492F-1E51-440D-9C78-30D01A4B6D5F}"/>
                </a:ext>
              </a:extLst>
            </p:cNvPr>
            <p:cNvSpPr/>
            <p:nvPr/>
          </p:nvSpPr>
          <p:spPr>
            <a:xfrm>
              <a:off x="2642748" y="6053492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F244138D-8F42-48A7-A31E-66FC82C6E4AC}"/>
                </a:ext>
              </a:extLst>
            </p:cNvPr>
            <p:cNvSpPr/>
            <p:nvPr/>
          </p:nvSpPr>
          <p:spPr>
            <a:xfrm>
              <a:off x="3009900" y="6052007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DF04E972-6689-479F-8F16-E3434032D0DF}"/>
                </a:ext>
              </a:extLst>
            </p:cNvPr>
            <p:cNvSpPr/>
            <p:nvPr/>
          </p:nvSpPr>
          <p:spPr>
            <a:xfrm>
              <a:off x="1820716" y="634326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55E19590-45B9-49CE-946B-AF9275C939AF}"/>
                </a:ext>
              </a:extLst>
            </p:cNvPr>
            <p:cNvSpPr/>
            <p:nvPr/>
          </p:nvSpPr>
          <p:spPr>
            <a:xfrm>
              <a:off x="2231732" y="634326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AEF6EDBC-F803-461E-B20C-680E44FF1A46}"/>
                </a:ext>
              </a:extLst>
            </p:cNvPr>
            <p:cNvSpPr/>
            <p:nvPr/>
          </p:nvSpPr>
          <p:spPr>
            <a:xfrm>
              <a:off x="2642748" y="634326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="" xmlns:a16="http://schemas.microsoft.com/office/drawing/2014/main" id="{BB65C2E3-303F-402D-A7D6-43016545E08E}"/>
                </a:ext>
              </a:extLst>
            </p:cNvPr>
            <p:cNvSpPr/>
            <p:nvPr/>
          </p:nvSpPr>
          <p:spPr>
            <a:xfrm>
              <a:off x="3009900" y="6341781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="" xmlns:a16="http://schemas.microsoft.com/office/drawing/2014/main" id="{C7358AAA-48B5-4AFA-9942-F3B62891F90B}"/>
                </a:ext>
              </a:extLst>
            </p:cNvPr>
            <p:cNvSpPr/>
            <p:nvPr/>
          </p:nvSpPr>
          <p:spPr>
            <a:xfrm>
              <a:off x="1409700" y="6650205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30B908A4-2693-4004-BCD0-2E964D02ECCD}"/>
                </a:ext>
              </a:extLst>
            </p:cNvPr>
            <p:cNvSpPr/>
            <p:nvPr/>
          </p:nvSpPr>
          <p:spPr>
            <a:xfrm>
              <a:off x="1820716" y="6650205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A4B3C59E-0441-47A1-BC43-1C107AAAD2CC}"/>
                </a:ext>
              </a:extLst>
            </p:cNvPr>
            <p:cNvSpPr/>
            <p:nvPr/>
          </p:nvSpPr>
          <p:spPr>
            <a:xfrm>
              <a:off x="2231732" y="6650205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="" xmlns:a16="http://schemas.microsoft.com/office/drawing/2014/main" id="{186C7843-DD79-43EA-9543-65C57995AFE2}"/>
                </a:ext>
              </a:extLst>
            </p:cNvPr>
            <p:cNvSpPr/>
            <p:nvPr/>
          </p:nvSpPr>
          <p:spPr>
            <a:xfrm>
              <a:off x="2642748" y="6650205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="" xmlns:a16="http://schemas.microsoft.com/office/drawing/2014/main" id="{E457A242-254B-4979-BB5A-7593002CA3EE}"/>
                </a:ext>
              </a:extLst>
            </p:cNvPr>
            <p:cNvSpPr/>
            <p:nvPr/>
          </p:nvSpPr>
          <p:spPr>
            <a:xfrm>
              <a:off x="3009900" y="6648720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7E738248-9789-49EA-B07A-6B81AE8A33A8}"/>
                </a:ext>
              </a:extLst>
            </p:cNvPr>
            <p:cNvSpPr/>
            <p:nvPr/>
          </p:nvSpPr>
          <p:spPr>
            <a:xfrm>
              <a:off x="1409700" y="6954334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="" xmlns:a16="http://schemas.microsoft.com/office/drawing/2014/main" id="{B94E2FB3-6140-4D6C-9B22-8D4449DE3522}"/>
                </a:ext>
              </a:extLst>
            </p:cNvPr>
            <p:cNvSpPr/>
            <p:nvPr/>
          </p:nvSpPr>
          <p:spPr>
            <a:xfrm>
              <a:off x="1820716" y="6954334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>
              <a:extLst>
                <a:ext uri="{FF2B5EF4-FFF2-40B4-BE49-F238E27FC236}">
                  <a16:creationId xmlns="" xmlns:a16="http://schemas.microsoft.com/office/drawing/2014/main" id="{893C45CD-8C9C-419C-A17A-02C3AA3FF187}"/>
                </a:ext>
              </a:extLst>
            </p:cNvPr>
            <p:cNvSpPr/>
            <p:nvPr/>
          </p:nvSpPr>
          <p:spPr>
            <a:xfrm>
              <a:off x="2231732" y="6954334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="" xmlns:a16="http://schemas.microsoft.com/office/drawing/2014/main" id="{CFE371B8-FA85-4680-95B4-A7B93449684C}"/>
                </a:ext>
              </a:extLst>
            </p:cNvPr>
            <p:cNvSpPr/>
            <p:nvPr/>
          </p:nvSpPr>
          <p:spPr>
            <a:xfrm>
              <a:off x="2642748" y="6954334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>
              <a:extLst>
                <a:ext uri="{FF2B5EF4-FFF2-40B4-BE49-F238E27FC236}">
                  <a16:creationId xmlns="" xmlns:a16="http://schemas.microsoft.com/office/drawing/2014/main" id="{78A87754-ABFA-4C80-B7B8-24C7BFE2BD71}"/>
                </a:ext>
              </a:extLst>
            </p:cNvPr>
            <p:cNvSpPr/>
            <p:nvPr/>
          </p:nvSpPr>
          <p:spPr>
            <a:xfrm>
              <a:off x="3009900" y="6952849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75A94D1D-4C3A-4136-AB42-BBB8099D1056}"/>
                </a:ext>
              </a:extLst>
            </p:cNvPr>
            <p:cNvSpPr/>
            <p:nvPr/>
          </p:nvSpPr>
          <p:spPr>
            <a:xfrm>
              <a:off x="1409700" y="726127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="" xmlns:a16="http://schemas.microsoft.com/office/drawing/2014/main" id="{49FCF37A-8841-4FBA-9295-B937242A8632}"/>
                </a:ext>
              </a:extLst>
            </p:cNvPr>
            <p:cNvSpPr/>
            <p:nvPr/>
          </p:nvSpPr>
          <p:spPr>
            <a:xfrm>
              <a:off x="1820716" y="726127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="" xmlns:a16="http://schemas.microsoft.com/office/drawing/2014/main" id="{10758EA2-A4CA-49E3-88A6-323B8E68F3EF}"/>
                </a:ext>
              </a:extLst>
            </p:cNvPr>
            <p:cNvSpPr/>
            <p:nvPr/>
          </p:nvSpPr>
          <p:spPr>
            <a:xfrm>
              <a:off x="2231732" y="726127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="" xmlns:a16="http://schemas.microsoft.com/office/drawing/2014/main" id="{A277CCD3-8D64-46DB-9313-CEEE556DC693}"/>
                </a:ext>
              </a:extLst>
            </p:cNvPr>
            <p:cNvSpPr/>
            <p:nvPr/>
          </p:nvSpPr>
          <p:spPr>
            <a:xfrm>
              <a:off x="2642748" y="7261273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="" xmlns:a16="http://schemas.microsoft.com/office/drawing/2014/main" id="{8142F9D8-8EDE-47DC-9E92-FBAB87D8A215}"/>
                </a:ext>
              </a:extLst>
            </p:cNvPr>
            <p:cNvSpPr/>
            <p:nvPr/>
          </p:nvSpPr>
          <p:spPr>
            <a:xfrm>
              <a:off x="3009900" y="7259788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="" xmlns:a16="http://schemas.microsoft.com/office/drawing/2014/main" id="{0665AC04-5430-49E7-8845-D463604B7339}"/>
                </a:ext>
              </a:extLst>
            </p:cNvPr>
            <p:cNvSpPr/>
            <p:nvPr/>
          </p:nvSpPr>
          <p:spPr>
            <a:xfrm>
              <a:off x="1409700" y="7551047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="" xmlns:a16="http://schemas.microsoft.com/office/drawing/2014/main" id="{EA0521AB-C172-481F-BF3B-4637B038D560}"/>
                </a:ext>
              </a:extLst>
            </p:cNvPr>
            <p:cNvSpPr/>
            <p:nvPr/>
          </p:nvSpPr>
          <p:spPr>
            <a:xfrm>
              <a:off x="1820716" y="7551047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="" xmlns:a16="http://schemas.microsoft.com/office/drawing/2014/main" id="{D3D2A10B-86C1-4B59-AC39-9F612645039B}"/>
                </a:ext>
              </a:extLst>
            </p:cNvPr>
            <p:cNvSpPr/>
            <p:nvPr/>
          </p:nvSpPr>
          <p:spPr>
            <a:xfrm>
              <a:off x="2231732" y="7551047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="" xmlns:a16="http://schemas.microsoft.com/office/drawing/2014/main" id="{70B73A70-91D2-4876-A48C-F239FC561C6B}"/>
                </a:ext>
              </a:extLst>
            </p:cNvPr>
            <p:cNvSpPr/>
            <p:nvPr/>
          </p:nvSpPr>
          <p:spPr>
            <a:xfrm>
              <a:off x="2642748" y="7551047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="" xmlns:a16="http://schemas.microsoft.com/office/drawing/2014/main" id="{4FAA5DB0-F2AD-440E-B589-63DB6785DD88}"/>
                </a:ext>
              </a:extLst>
            </p:cNvPr>
            <p:cNvSpPr/>
            <p:nvPr/>
          </p:nvSpPr>
          <p:spPr>
            <a:xfrm>
              <a:off x="3009900" y="7549562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="" xmlns:a16="http://schemas.microsoft.com/office/drawing/2014/main" id="{51BE6314-CF67-4648-969A-C7BE79EBF892}"/>
                </a:ext>
              </a:extLst>
            </p:cNvPr>
            <p:cNvSpPr/>
            <p:nvPr/>
          </p:nvSpPr>
          <p:spPr>
            <a:xfrm>
              <a:off x="1409700" y="785798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="" xmlns:a16="http://schemas.microsoft.com/office/drawing/2014/main" id="{CCC6341C-8A7A-4254-ACEA-34D1F5233963}"/>
                </a:ext>
              </a:extLst>
            </p:cNvPr>
            <p:cNvSpPr/>
            <p:nvPr/>
          </p:nvSpPr>
          <p:spPr>
            <a:xfrm>
              <a:off x="1820716" y="785798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="" xmlns:a16="http://schemas.microsoft.com/office/drawing/2014/main" id="{ECC683AA-6819-417A-BFB7-10AF58D2D132}"/>
                </a:ext>
              </a:extLst>
            </p:cNvPr>
            <p:cNvSpPr/>
            <p:nvPr/>
          </p:nvSpPr>
          <p:spPr>
            <a:xfrm>
              <a:off x="2231732" y="785798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>
              <a:extLst>
                <a:ext uri="{FF2B5EF4-FFF2-40B4-BE49-F238E27FC236}">
                  <a16:creationId xmlns="" xmlns:a16="http://schemas.microsoft.com/office/drawing/2014/main" id="{4885FD94-9C9E-4BA3-B223-48E0C324CE90}"/>
                </a:ext>
              </a:extLst>
            </p:cNvPr>
            <p:cNvSpPr/>
            <p:nvPr/>
          </p:nvSpPr>
          <p:spPr>
            <a:xfrm>
              <a:off x="2642748" y="7857986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>
              <a:extLst>
                <a:ext uri="{FF2B5EF4-FFF2-40B4-BE49-F238E27FC236}">
                  <a16:creationId xmlns="" xmlns:a16="http://schemas.microsoft.com/office/drawing/2014/main" id="{EABAE8A6-6A81-4EAE-8835-F99DDFB8507C}"/>
                </a:ext>
              </a:extLst>
            </p:cNvPr>
            <p:cNvSpPr/>
            <p:nvPr/>
          </p:nvSpPr>
          <p:spPr>
            <a:xfrm>
              <a:off x="3009900" y="7856501"/>
              <a:ext cx="76200" cy="82274"/>
            </a:xfrm>
            <a:prstGeom prst="ellipse">
              <a:avLst/>
            </a:prstGeom>
            <a:solidFill>
              <a:srgbClr val="B1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13377" y="7776307"/>
            <a:ext cx="2151110" cy="200053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AD4F65F6-CAC0-4534-B932-DE45C4C3745D}"/>
              </a:ext>
            </a:extLst>
          </p:cNvPr>
          <p:cNvSpPr/>
          <p:nvPr/>
        </p:nvSpPr>
        <p:spPr>
          <a:xfrm>
            <a:off x="68831" y="550982"/>
            <a:ext cx="9083123" cy="2227587"/>
          </a:xfrm>
          <a:prstGeom prst="roundRect">
            <a:avLst/>
          </a:prstGeom>
          <a:solidFill>
            <a:srgbClr val="2B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5"/>
          <p:cNvSpPr txBox="1"/>
          <p:nvPr/>
        </p:nvSpPr>
        <p:spPr>
          <a:xfrm>
            <a:off x="68831" y="913500"/>
            <a:ext cx="908312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FF"/>
                </a:solidFill>
              </a:rPr>
              <a:t>Техник-электромеханик</a:t>
            </a:r>
            <a:endParaRPr lang="ru-RU" sz="6600" b="1" dirty="0" smtClean="0">
              <a:solidFill>
                <a:srgbClr val="FFFFFF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A058AF4-AB83-4994-9ADC-C736AD7EEE1B}"/>
              </a:ext>
            </a:extLst>
          </p:cNvPr>
          <p:cNvGrpSpPr/>
          <p:nvPr/>
        </p:nvGrpSpPr>
        <p:grpSpPr>
          <a:xfrm rot="20700000">
            <a:off x="14207771" y="3730200"/>
            <a:ext cx="488863" cy="488863"/>
            <a:chOff x="1124024" y="6030431"/>
            <a:chExt cx="1056928" cy="1056928"/>
          </a:xfrm>
          <a:noFill/>
        </p:grpSpPr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D3FE3CE1-33A1-4740-B690-02E1E7312710}"/>
                </a:ext>
              </a:extLst>
            </p:cNvPr>
            <p:cNvSpPr/>
            <p:nvPr/>
          </p:nvSpPr>
          <p:spPr>
            <a:xfrm rot="15190979">
              <a:off x="1576288" y="6017585"/>
              <a:ext cx="152400" cy="1056928"/>
            </a:xfrm>
            <a:prstGeom prst="rect">
              <a:avLst/>
            </a:prstGeom>
            <a:grpFill/>
            <a:ln w="38100">
              <a:solidFill>
                <a:srgbClr val="98BB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F2179258-FBA1-44E0-93ED-6E5553EFC5C9}"/>
                </a:ext>
              </a:extLst>
            </p:cNvPr>
            <p:cNvSpPr/>
            <p:nvPr/>
          </p:nvSpPr>
          <p:spPr>
            <a:xfrm rot="20327438">
              <a:off x="1573497" y="6030431"/>
              <a:ext cx="152400" cy="1056928"/>
            </a:xfrm>
            <a:prstGeom prst="rect">
              <a:avLst/>
            </a:prstGeom>
            <a:grpFill/>
            <a:ln w="38100">
              <a:solidFill>
                <a:srgbClr val="98BB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9A5139D-7BE0-4219-8300-F022144757FC}"/>
              </a:ext>
            </a:extLst>
          </p:cNvPr>
          <p:cNvSpPr/>
          <p:nvPr/>
        </p:nvSpPr>
        <p:spPr>
          <a:xfrm>
            <a:off x="9087458" y="4361738"/>
            <a:ext cx="1143000" cy="129180"/>
          </a:xfrm>
          <a:prstGeom prst="rect">
            <a:avLst/>
          </a:prstGeom>
          <a:noFill/>
          <a:ln w="38100">
            <a:solidFill>
              <a:srgbClr val="B0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676A380-4B35-4967-9E78-4D93247235D4}"/>
              </a:ext>
            </a:extLst>
          </p:cNvPr>
          <p:cNvSpPr/>
          <p:nvPr/>
        </p:nvSpPr>
        <p:spPr>
          <a:xfrm>
            <a:off x="5021409" y="9106071"/>
            <a:ext cx="822032" cy="132265"/>
          </a:xfrm>
          <a:prstGeom prst="rect">
            <a:avLst/>
          </a:prstGeom>
          <a:noFill/>
          <a:ln w="38100">
            <a:solidFill>
              <a:srgbClr val="ED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3" name="Группа 162">
            <a:extLst>
              <a:ext uri="{FF2B5EF4-FFF2-40B4-BE49-F238E27FC236}">
                <a16:creationId xmlns="" xmlns:a16="http://schemas.microsoft.com/office/drawing/2014/main" id="{DA3B6678-24E6-4F19-8352-BC2FF96BE6AA}"/>
              </a:ext>
            </a:extLst>
          </p:cNvPr>
          <p:cNvGrpSpPr/>
          <p:nvPr/>
        </p:nvGrpSpPr>
        <p:grpSpPr>
          <a:xfrm rot="4531374">
            <a:off x="5193351" y="7796290"/>
            <a:ext cx="914401" cy="920720"/>
            <a:chOff x="2514599" y="6962750"/>
            <a:chExt cx="914401" cy="920720"/>
          </a:xfrm>
          <a:noFill/>
        </p:grpSpPr>
        <p:sp>
          <p:nvSpPr>
            <p:cNvPr id="164" name="Дуга 163">
              <a:extLst>
                <a:ext uri="{FF2B5EF4-FFF2-40B4-BE49-F238E27FC236}">
                  <a16:creationId xmlns="" xmlns:a16="http://schemas.microsoft.com/office/drawing/2014/main" id="{0C4A35FB-9B22-4E01-A3B3-346EBD226B9D}"/>
                </a:ext>
              </a:extLst>
            </p:cNvPr>
            <p:cNvSpPr/>
            <p:nvPr/>
          </p:nvSpPr>
          <p:spPr>
            <a:xfrm>
              <a:off x="2514599" y="6969070"/>
              <a:ext cx="914400" cy="914400"/>
            </a:xfrm>
            <a:prstGeom prst="arc">
              <a:avLst/>
            </a:prstGeom>
            <a:grpFill/>
            <a:ln w="76200">
              <a:solidFill>
                <a:srgbClr val="2B4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5" name="Дуга 164">
              <a:extLst>
                <a:ext uri="{FF2B5EF4-FFF2-40B4-BE49-F238E27FC236}">
                  <a16:creationId xmlns="" xmlns:a16="http://schemas.microsoft.com/office/drawing/2014/main" id="{0082E129-68D1-46E0-8D7E-1B2603196C02}"/>
                </a:ext>
              </a:extLst>
            </p:cNvPr>
            <p:cNvSpPr/>
            <p:nvPr/>
          </p:nvSpPr>
          <p:spPr>
            <a:xfrm rot="5400000">
              <a:off x="2514600" y="6962750"/>
              <a:ext cx="914400" cy="914400"/>
            </a:xfrm>
            <a:prstGeom prst="arc">
              <a:avLst/>
            </a:prstGeom>
            <a:grpFill/>
            <a:ln w="76200">
              <a:solidFill>
                <a:srgbClr val="2B4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Дуга 165">
              <a:extLst>
                <a:ext uri="{FF2B5EF4-FFF2-40B4-BE49-F238E27FC236}">
                  <a16:creationId xmlns="" xmlns:a16="http://schemas.microsoft.com/office/drawing/2014/main" id="{A06289A4-AC89-4451-BF4F-F4F098963B5C}"/>
                </a:ext>
              </a:extLst>
            </p:cNvPr>
            <p:cNvSpPr/>
            <p:nvPr/>
          </p:nvSpPr>
          <p:spPr>
            <a:xfrm rot="10800000">
              <a:off x="2514599" y="6962750"/>
              <a:ext cx="914400" cy="914400"/>
            </a:xfrm>
            <a:prstGeom prst="arc">
              <a:avLst/>
            </a:prstGeom>
            <a:grpFill/>
            <a:ln w="76200">
              <a:solidFill>
                <a:srgbClr val="2B4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DB8991F9-07A0-4235-92F8-B89C283638E0}"/>
              </a:ext>
            </a:extLst>
          </p:cNvPr>
          <p:cNvSpPr/>
          <p:nvPr/>
        </p:nvSpPr>
        <p:spPr>
          <a:xfrm>
            <a:off x="17327164" y="4739616"/>
            <a:ext cx="215047" cy="205647"/>
          </a:xfrm>
          <a:prstGeom prst="ellipse">
            <a:avLst/>
          </a:prstGeom>
          <a:solidFill>
            <a:srgbClr val="F37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>
            <a:extLst>
              <a:ext uri="{FF2B5EF4-FFF2-40B4-BE49-F238E27FC236}">
                <a16:creationId xmlns="" xmlns:a16="http://schemas.microsoft.com/office/drawing/2014/main" id="{D4CA813B-7EF0-4C9B-95CA-B06FBE33A728}"/>
              </a:ext>
            </a:extLst>
          </p:cNvPr>
          <p:cNvSpPr/>
          <p:nvPr/>
        </p:nvSpPr>
        <p:spPr>
          <a:xfrm>
            <a:off x="17005063" y="4410116"/>
            <a:ext cx="859248" cy="864646"/>
          </a:xfrm>
          <a:prstGeom prst="ellipse">
            <a:avLst/>
          </a:prstGeom>
          <a:noFill/>
          <a:ln w="38100">
            <a:solidFill>
              <a:srgbClr val="F37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EAF3FA"/>
            </a:gs>
            <a:gs pos="100000">
              <a:srgbClr val="EAF3FA"/>
            </a:gs>
            <a:gs pos="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2AE7743-86FA-4A93-808F-DE1930E0F3E7}"/>
              </a:ext>
            </a:extLst>
          </p:cNvPr>
          <p:cNvGrpSpPr/>
          <p:nvPr/>
        </p:nvGrpSpPr>
        <p:grpSpPr>
          <a:xfrm>
            <a:off x="557903" y="7891291"/>
            <a:ext cx="2234559" cy="2136553"/>
            <a:chOff x="7159851" y="7775672"/>
            <a:chExt cx="2234559" cy="2136553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159851" y="7775672"/>
              <a:ext cx="1963580" cy="1826130"/>
            </a:xfrm>
            <a:prstGeom prst="rect">
              <a:avLst/>
            </a:prstGeom>
          </p:spPr>
        </p:pic>
        <p:grpSp>
          <p:nvGrpSpPr>
            <p:cNvPr id="40" name="Группа 39">
              <a:extLst>
                <a:ext uri="{FF2B5EF4-FFF2-40B4-BE49-F238E27FC236}">
                  <a16:creationId xmlns="" xmlns:a16="http://schemas.microsoft.com/office/drawing/2014/main" id="{55A59DEC-D940-4FBE-BB2A-2790FB86F391}"/>
                </a:ext>
              </a:extLst>
            </p:cNvPr>
            <p:cNvGrpSpPr/>
            <p:nvPr/>
          </p:nvGrpSpPr>
          <p:grpSpPr>
            <a:xfrm rot="4531374">
              <a:off x="8476849" y="8994665"/>
              <a:ext cx="914401" cy="920720"/>
              <a:chOff x="2514599" y="6962750"/>
              <a:chExt cx="914401" cy="920720"/>
            </a:xfrm>
            <a:noFill/>
          </p:grpSpPr>
          <p:sp>
            <p:nvSpPr>
              <p:cNvPr id="41" name="Дуга 40">
                <a:extLst>
                  <a:ext uri="{FF2B5EF4-FFF2-40B4-BE49-F238E27FC236}">
                    <a16:creationId xmlns="" xmlns:a16="http://schemas.microsoft.com/office/drawing/2014/main" id="{1F28C135-6B54-47E2-9A64-F274C98D6862}"/>
                  </a:ext>
                </a:extLst>
              </p:cNvPr>
              <p:cNvSpPr/>
              <p:nvPr/>
            </p:nvSpPr>
            <p:spPr>
              <a:xfrm>
                <a:off x="2514599" y="6969070"/>
                <a:ext cx="914400" cy="914400"/>
              </a:xfrm>
              <a:prstGeom prst="arc">
                <a:avLst/>
              </a:prstGeom>
              <a:grpFill/>
              <a:ln w="76200">
                <a:solidFill>
                  <a:srgbClr val="ED7D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Дуга 41">
                <a:extLst>
                  <a:ext uri="{FF2B5EF4-FFF2-40B4-BE49-F238E27FC236}">
                    <a16:creationId xmlns="" xmlns:a16="http://schemas.microsoft.com/office/drawing/2014/main" id="{206BFD3C-A461-429E-B7ED-FA625224379B}"/>
                  </a:ext>
                </a:extLst>
              </p:cNvPr>
              <p:cNvSpPr/>
              <p:nvPr/>
            </p:nvSpPr>
            <p:spPr>
              <a:xfrm rot="5400000">
                <a:off x="2514600" y="6962750"/>
                <a:ext cx="914400" cy="914400"/>
              </a:xfrm>
              <a:prstGeom prst="arc">
                <a:avLst/>
              </a:prstGeom>
              <a:grpFill/>
              <a:ln w="76200">
                <a:solidFill>
                  <a:srgbClr val="ED7D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Дуга 42">
                <a:extLst>
                  <a:ext uri="{FF2B5EF4-FFF2-40B4-BE49-F238E27FC236}">
                    <a16:creationId xmlns="" xmlns:a16="http://schemas.microsoft.com/office/drawing/2014/main" id="{32216154-A92D-4939-8DDD-8E507F8E181B}"/>
                  </a:ext>
                </a:extLst>
              </p:cNvPr>
              <p:cNvSpPr/>
              <p:nvPr/>
            </p:nvSpPr>
            <p:spPr>
              <a:xfrm rot="10800000">
                <a:off x="2514599" y="6962750"/>
                <a:ext cx="914400" cy="914400"/>
              </a:xfrm>
              <a:prstGeom prst="arc">
                <a:avLst/>
              </a:prstGeom>
              <a:grpFill/>
              <a:ln w="76200">
                <a:solidFill>
                  <a:srgbClr val="ED7D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88" name="TextBox 28">
            <a:extLst>
              <a:ext uri="{FF2B5EF4-FFF2-40B4-BE49-F238E27FC236}">
                <a16:creationId xmlns="" xmlns:a16="http://schemas.microsoft.com/office/drawing/2014/main" id="{CE8E9A7A-75A2-47C0-82B4-2B808914F6EB}"/>
              </a:ext>
            </a:extLst>
          </p:cNvPr>
          <p:cNvSpPr txBox="1"/>
          <p:nvPr/>
        </p:nvSpPr>
        <p:spPr>
          <a:xfrm>
            <a:off x="1899000" y="867386"/>
            <a:ext cx="3882489" cy="942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Практики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566EC48-0411-478B-A4A5-874263303801}"/>
              </a:ext>
            </a:extLst>
          </p:cNvPr>
          <p:cNvGrpSpPr/>
          <p:nvPr/>
        </p:nvGrpSpPr>
        <p:grpSpPr>
          <a:xfrm>
            <a:off x="15669000" y="224289"/>
            <a:ext cx="3591567" cy="3384074"/>
            <a:chOff x="15669000" y="224289"/>
            <a:chExt cx="3591567" cy="3384074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9000" y="224289"/>
              <a:ext cx="1701567" cy="1582457"/>
            </a:xfrm>
            <a:prstGeom prst="rect">
              <a:avLst/>
            </a:prstGeom>
          </p:spPr>
        </p:pic>
        <p:pic>
          <p:nvPicPr>
            <p:cNvPr id="90" name="Picture 30">
              <a:extLst>
                <a:ext uri="{FF2B5EF4-FFF2-40B4-BE49-F238E27FC236}">
                  <a16:creationId xmlns="" xmlns:a16="http://schemas.microsoft.com/office/drawing/2014/main" id="{11139C2C-757A-4472-9525-D6CEC60FB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9000" y="2025906"/>
              <a:ext cx="1701567" cy="1582457"/>
            </a:xfrm>
            <a:prstGeom prst="rect">
              <a:avLst/>
            </a:prstGeom>
          </p:spPr>
        </p:pic>
        <p:pic>
          <p:nvPicPr>
            <p:cNvPr id="91" name="Picture 30">
              <a:extLst>
                <a:ext uri="{FF2B5EF4-FFF2-40B4-BE49-F238E27FC236}">
                  <a16:creationId xmlns="" xmlns:a16="http://schemas.microsoft.com/office/drawing/2014/main" id="{EEBFCE3D-C185-45ED-85E1-FEB1DDC75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559000" y="2025906"/>
              <a:ext cx="1701567" cy="1582457"/>
            </a:xfrm>
            <a:prstGeom prst="rect">
              <a:avLst/>
            </a:prstGeom>
          </p:spPr>
        </p:pic>
        <p:pic>
          <p:nvPicPr>
            <p:cNvPr id="92" name="Picture 30">
              <a:extLst>
                <a:ext uri="{FF2B5EF4-FFF2-40B4-BE49-F238E27FC236}">
                  <a16:creationId xmlns="" xmlns:a16="http://schemas.microsoft.com/office/drawing/2014/main" id="{0EC95996-CBD0-4846-B19A-1D0D0963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559000" y="224289"/>
              <a:ext cx="1701567" cy="1582457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559CA24-E0B5-4005-BA7A-187DA1556977}"/>
              </a:ext>
            </a:extLst>
          </p:cNvPr>
          <p:cNvGrpSpPr/>
          <p:nvPr/>
        </p:nvGrpSpPr>
        <p:grpSpPr>
          <a:xfrm>
            <a:off x="7971728" y="1351313"/>
            <a:ext cx="1837133" cy="1349186"/>
            <a:chOff x="7681657" y="1689443"/>
            <a:chExt cx="2137343" cy="1569660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AB8C2713-D87A-4210-9418-184BE45FD278}"/>
                </a:ext>
              </a:extLst>
            </p:cNvPr>
            <p:cNvSpPr/>
            <p:nvPr/>
          </p:nvSpPr>
          <p:spPr>
            <a:xfrm>
              <a:off x="7928493" y="2117031"/>
              <a:ext cx="1035000" cy="101051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37E4F"/>
                </a:solidFill>
              </a:endParaRPr>
            </a:p>
          </p:txBody>
        </p:sp>
        <p:sp>
          <p:nvSpPr>
            <p:cNvPr id="12" name="Стрелка: шеврон 11">
              <a:extLst>
                <a:ext uri="{FF2B5EF4-FFF2-40B4-BE49-F238E27FC236}">
                  <a16:creationId xmlns="" xmlns:a16="http://schemas.microsoft.com/office/drawing/2014/main" id="{AF485972-0C57-453B-AB74-1EF2805FFE9C}"/>
                </a:ext>
              </a:extLst>
            </p:cNvPr>
            <p:cNvSpPr/>
            <p:nvPr/>
          </p:nvSpPr>
          <p:spPr>
            <a:xfrm>
              <a:off x="9144000" y="2194787"/>
              <a:ext cx="675000" cy="855000"/>
            </a:xfrm>
            <a:prstGeom prst="chevron">
              <a:avLst/>
            </a:prstGeom>
            <a:noFill/>
            <a:ln w="38100">
              <a:solidFill>
                <a:srgbClr val="0B53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4373518-F30A-4C42-8F2A-236074195637}"/>
                </a:ext>
              </a:extLst>
            </p:cNvPr>
            <p:cNvSpPr txBox="1"/>
            <p:nvPr/>
          </p:nvSpPr>
          <p:spPr>
            <a:xfrm>
              <a:off x="7681657" y="1689443"/>
              <a:ext cx="656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>
                  <a:solidFill>
                    <a:srgbClr val="EFF6FB"/>
                  </a:solidFill>
                </a:rPr>
                <a:t>1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F763C11D-689F-4745-B5F5-97B8BFCE45B5}"/>
              </a:ext>
            </a:extLst>
          </p:cNvPr>
          <p:cNvGrpSpPr/>
          <p:nvPr/>
        </p:nvGrpSpPr>
        <p:grpSpPr>
          <a:xfrm>
            <a:off x="8219403" y="2567571"/>
            <a:ext cx="1589457" cy="1349186"/>
            <a:chOff x="7294806" y="1670990"/>
            <a:chExt cx="1849194" cy="1569660"/>
          </a:xfrm>
        </p:grpSpPr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9CCB4D6F-B33A-4008-9A7C-BE3D31A38D8E}"/>
                </a:ext>
              </a:extLst>
            </p:cNvPr>
            <p:cNvSpPr/>
            <p:nvPr/>
          </p:nvSpPr>
          <p:spPr>
            <a:xfrm>
              <a:off x="8109000" y="2117031"/>
              <a:ext cx="1035000" cy="1010512"/>
            </a:xfrm>
            <a:prstGeom prst="ellipse">
              <a:avLst/>
            </a:prstGeom>
            <a:solidFill>
              <a:srgbClr val="B64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Стрелка: шеврон 46">
              <a:extLst>
                <a:ext uri="{FF2B5EF4-FFF2-40B4-BE49-F238E27FC236}">
                  <a16:creationId xmlns="" xmlns:a16="http://schemas.microsoft.com/office/drawing/2014/main" id="{05D124F9-2919-4595-8C77-A15EA60F6ACD}"/>
                </a:ext>
              </a:extLst>
            </p:cNvPr>
            <p:cNvSpPr/>
            <p:nvPr/>
          </p:nvSpPr>
          <p:spPr>
            <a:xfrm rot="10800000">
              <a:off x="7294806" y="2229265"/>
              <a:ext cx="675000" cy="855000"/>
            </a:xfrm>
            <a:prstGeom prst="chevron">
              <a:avLst/>
            </a:prstGeom>
            <a:noFill/>
            <a:ln w="38100">
              <a:solidFill>
                <a:srgbClr val="0B53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B77A6EC-9D18-41F2-AC1E-D08400B3620A}"/>
                </a:ext>
              </a:extLst>
            </p:cNvPr>
            <p:cNvSpPr txBox="1"/>
            <p:nvPr/>
          </p:nvSpPr>
          <p:spPr>
            <a:xfrm>
              <a:off x="7969806" y="1670990"/>
              <a:ext cx="656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EFF6FB"/>
                  </a:solidFill>
                </a:rPr>
                <a:t>2</a:t>
              </a:r>
              <a:endParaRPr lang="ru-RU" sz="9600" b="1" dirty="0">
                <a:solidFill>
                  <a:srgbClr val="EFF6FB"/>
                </a:solidFill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6B2E0B6-5CAF-4774-898F-2B24ED12B210}"/>
              </a:ext>
            </a:extLst>
          </p:cNvPr>
          <p:cNvGrpSpPr/>
          <p:nvPr/>
        </p:nvGrpSpPr>
        <p:grpSpPr>
          <a:xfrm>
            <a:off x="8074139" y="3783829"/>
            <a:ext cx="1734722" cy="1349186"/>
            <a:chOff x="7800803" y="1669896"/>
            <a:chExt cx="2018197" cy="1569660"/>
          </a:xfrm>
        </p:grpSpPr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4300A5C9-73AD-43E8-B40E-A3AE40030761}"/>
                </a:ext>
              </a:extLst>
            </p:cNvPr>
            <p:cNvSpPr/>
            <p:nvPr/>
          </p:nvSpPr>
          <p:spPr>
            <a:xfrm>
              <a:off x="7939997" y="2099121"/>
              <a:ext cx="1035000" cy="1010512"/>
            </a:xfrm>
            <a:prstGeom prst="ellipse">
              <a:avLst/>
            </a:prstGeom>
            <a:solidFill>
              <a:srgbClr val="ED7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трелка: шеврон 50">
              <a:extLst>
                <a:ext uri="{FF2B5EF4-FFF2-40B4-BE49-F238E27FC236}">
                  <a16:creationId xmlns="" xmlns:a16="http://schemas.microsoft.com/office/drawing/2014/main" id="{C8D4C1A3-87E1-4C26-A52C-5D3E8F4A7011}"/>
                </a:ext>
              </a:extLst>
            </p:cNvPr>
            <p:cNvSpPr/>
            <p:nvPr/>
          </p:nvSpPr>
          <p:spPr>
            <a:xfrm>
              <a:off x="9144000" y="2194787"/>
              <a:ext cx="675000" cy="855000"/>
            </a:xfrm>
            <a:prstGeom prst="chevron">
              <a:avLst/>
            </a:prstGeom>
            <a:noFill/>
            <a:ln w="38100">
              <a:solidFill>
                <a:srgbClr val="0B53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9E537FB-59C5-4D6F-A6D1-769E33E40D04}"/>
                </a:ext>
              </a:extLst>
            </p:cNvPr>
            <p:cNvSpPr txBox="1"/>
            <p:nvPr/>
          </p:nvSpPr>
          <p:spPr>
            <a:xfrm>
              <a:off x="7800803" y="1669896"/>
              <a:ext cx="656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EFF6FB"/>
                  </a:solidFill>
                </a:rPr>
                <a:t>3</a:t>
              </a:r>
              <a:endParaRPr lang="ru-RU" sz="9600" b="1" dirty="0">
                <a:solidFill>
                  <a:srgbClr val="EFF6FB"/>
                </a:solidFill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BB3CA524-E3F2-4D99-AF3D-7729D66A926C}"/>
              </a:ext>
            </a:extLst>
          </p:cNvPr>
          <p:cNvGrpSpPr/>
          <p:nvPr/>
        </p:nvGrpSpPr>
        <p:grpSpPr>
          <a:xfrm>
            <a:off x="8062806" y="6216345"/>
            <a:ext cx="1746052" cy="1349186"/>
            <a:chOff x="7787621" y="1699526"/>
            <a:chExt cx="2031379" cy="1569660"/>
          </a:xfrm>
        </p:grpSpPr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C0BCF82E-6D77-42B2-BC25-99D1C69F35EC}"/>
                </a:ext>
              </a:extLst>
            </p:cNvPr>
            <p:cNvSpPr/>
            <p:nvPr/>
          </p:nvSpPr>
          <p:spPr>
            <a:xfrm>
              <a:off x="7926818" y="2117031"/>
              <a:ext cx="1035000" cy="101051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трелка: шеврон 72">
              <a:extLst>
                <a:ext uri="{FF2B5EF4-FFF2-40B4-BE49-F238E27FC236}">
                  <a16:creationId xmlns="" xmlns:a16="http://schemas.microsoft.com/office/drawing/2014/main" id="{2A44964C-01C8-4704-8DAB-777C22D07895}"/>
                </a:ext>
              </a:extLst>
            </p:cNvPr>
            <p:cNvSpPr/>
            <p:nvPr/>
          </p:nvSpPr>
          <p:spPr>
            <a:xfrm>
              <a:off x="9144000" y="2194787"/>
              <a:ext cx="675000" cy="855000"/>
            </a:xfrm>
            <a:prstGeom prst="chevron">
              <a:avLst/>
            </a:prstGeom>
            <a:noFill/>
            <a:ln w="38100">
              <a:solidFill>
                <a:srgbClr val="0B53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A77063A0-3470-483B-8801-18B5665555FF}"/>
                </a:ext>
              </a:extLst>
            </p:cNvPr>
            <p:cNvSpPr txBox="1"/>
            <p:nvPr/>
          </p:nvSpPr>
          <p:spPr>
            <a:xfrm>
              <a:off x="7787621" y="1699526"/>
              <a:ext cx="656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EFF6FB"/>
                  </a:solidFill>
                </a:rPr>
                <a:t>5</a:t>
              </a:r>
              <a:endParaRPr lang="ru-RU" sz="9600" b="1" dirty="0">
                <a:solidFill>
                  <a:srgbClr val="EFF6FB"/>
                </a:solidFill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50A27E5A-7CB4-4839-B28F-EA9A6A489BDA}"/>
              </a:ext>
            </a:extLst>
          </p:cNvPr>
          <p:cNvGrpSpPr/>
          <p:nvPr/>
        </p:nvGrpSpPr>
        <p:grpSpPr>
          <a:xfrm>
            <a:off x="8219403" y="5000087"/>
            <a:ext cx="1589457" cy="1349186"/>
            <a:chOff x="7294806" y="1705798"/>
            <a:chExt cx="1849194" cy="1569660"/>
          </a:xfrm>
        </p:grpSpPr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629E5F18-E1E0-4C87-96AA-3BB751B744A9}"/>
                </a:ext>
              </a:extLst>
            </p:cNvPr>
            <p:cNvSpPr/>
            <p:nvPr/>
          </p:nvSpPr>
          <p:spPr>
            <a:xfrm>
              <a:off x="8109000" y="2117031"/>
              <a:ext cx="1035000" cy="1010512"/>
            </a:xfrm>
            <a:prstGeom prst="ellipse">
              <a:avLst/>
            </a:prstGeom>
            <a:solidFill>
              <a:srgbClr val="FFB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Стрелка: шеврон 81">
              <a:extLst>
                <a:ext uri="{FF2B5EF4-FFF2-40B4-BE49-F238E27FC236}">
                  <a16:creationId xmlns="" xmlns:a16="http://schemas.microsoft.com/office/drawing/2014/main" id="{47E5092D-B405-4E8B-8D09-5F798981052E}"/>
                </a:ext>
              </a:extLst>
            </p:cNvPr>
            <p:cNvSpPr/>
            <p:nvPr/>
          </p:nvSpPr>
          <p:spPr>
            <a:xfrm rot="10800000">
              <a:off x="7294806" y="2229265"/>
              <a:ext cx="675000" cy="855000"/>
            </a:xfrm>
            <a:prstGeom prst="chevron">
              <a:avLst/>
            </a:prstGeom>
            <a:noFill/>
            <a:ln w="38100">
              <a:solidFill>
                <a:srgbClr val="0B53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FA799186-2201-48D0-9414-85E3DF3C93AF}"/>
                </a:ext>
              </a:extLst>
            </p:cNvPr>
            <p:cNvSpPr txBox="1"/>
            <p:nvPr/>
          </p:nvSpPr>
          <p:spPr>
            <a:xfrm>
              <a:off x="7969806" y="1705798"/>
              <a:ext cx="656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EFF6FB"/>
                  </a:solidFill>
                </a:rPr>
                <a:t>4</a:t>
              </a:r>
              <a:endParaRPr lang="ru-RU" sz="9600" b="1" dirty="0">
                <a:solidFill>
                  <a:srgbClr val="EFF6FB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8F8F687-637E-48F4-AF21-D07D1D2E1A26}"/>
              </a:ext>
            </a:extLst>
          </p:cNvPr>
          <p:cNvSpPr/>
          <p:nvPr/>
        </p:nvSpPr>
        <p:spPr>
          <a:xfrm>
            <a:off x="10038298" y="1718842"/>
            <a:ext cx="4775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B468B"/>
                </a:solidFill>
              </a:rPr>
              <a:t>Учебная </a:t>
            </a:r>
            <a:r>
              <a:rPr lang="ru-RU" sz="2400" dirty="0" smtClean="0">
                <a:solidFill>
                  <a:srgbClr val="2B468B"/>
                </a:solidFill>
              </a:rPr>
              <a:t>практика «Электроизмерительная» (</a:t>
            </a:r>
            <a:r>
              <a:rPr lang="ru-RU" sz="2400" dirty="0">
                <a:solidFill>
                  <a:srgbClr val="2B468B"/>
                </a:solidFill>
              </a:rPr>
              <a:t>2 курс)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A7674E-307C-4AF3-8F55-F31C66B61C50}"/>
              </a:ext>
            </a:extLst>
          </p:cNvPr>
          <p:cNvSpPr/>
          <p:nvPr/>
        </p:nvSpPr>
        <p:spPr>
          <a:xfrm>
            <a:off x="4197723" y="3051317"/>
            <a:ext cx="388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B468B"/>
                </a:solidFill>
              </a:rPr>
              <a:t>Учебная </a:t>
            </a:r>
            <a:r>
              <a:rPr lang="ru-RU" sz="2400" dirty="0">
                <a:solidFill>
                  <a:srgbClr val="2B468B"/>
                </a:solidFill>
              </a:rPr>
              <a:t>практика </a:t>
            </a:r>
            <a:r>
              <a:rPr lang="ru-RU" sz="2400" dirty="0" smtClean="0">
                <a:solidFill>
                  <a:srgbClr val="2B468B"/>
                </a:solidFill>
              </a:rPr>
              <a:t>«Электромонтажная» </a:t>
            </a:r>
            <a:r>
              <a:rPr lang="ru-RU" sz="2400" dirty="0">
                <a:solidFill>
                  <a:srgbClr val="2B468B"/>
                </a:solidFill>
              </a:rPr>
              <a:t>(</a:t>
            </a:r>
            <a:r>
              <a:rPr lang="ru-RU" sz="2400" dirty="0">
                <a:solidFill>
                  <a:srgbClr val="2B468B"/>
                </a:solidFill>
              </a:rPr>
              <a:t>2 курс) </a:t>
            </a:r>
            <a:endParaRPr lang="ru-RU" sz="2400" dirty="0" smtClean="0">
              <a:solidFill>
                <a:srgbClr val="2B468B"/>
              </a:solidFill>
            </a:endParaRPr>
          </a:p>
          <a:p>
            <a:r>
              <a:rPr lang="ru-RU" sz="2400" dirty="0" smtClean="0">
                <a:solidFill>
                  <a:srgbClr val="2B468B"/>
                </a:solidFill>
              </a:rPr>
              <a:t>Учебная практика «Слесарная»</a:t>
            </a:r>
            <a:r>
              <a:rPr lang="ru-RU" sz="2400" dirty="0">
                <a:solidFill>
                  <a:srgbClr val="2B468B"/>
                </a:solidFill>
              </a:rPr>
              <a:t> (2 курс) </a:t>
            </a:r>
          </a:p>
          <a:p>
            <a:endParaRPr lang="ru-RU" sz="2400" dirty="0">
              <a:solidFill>
                <a:srgbClr val="2B468B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F316BCC-3ECF-4F54-AAEB-26F6AC2483AA}"/>
              </a:ext>
            </a:extLst>
          </p:cNvPr>
          <p:cNvSpPr/>
          <p:nvPr/>
        </p:nvSpPr>
        <p:spPr>
          <a:xfrm>
            <a:off x="10038300" y="4152765"/>
            <a:ext cx="4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B468B"/>
                </a:solidFill>
              </a:rPr>
              <a:t>Учебная практика </a:t>
            </a:r>
            <a:r>
              <a:rPr lang="ru-RU" sz="2400" dirty="0" smtClean="0">
                <a:solidFill>
                  <a:srgbClr val="2B468B"/>
                </a:solidFill>
              </a:rPr>
              <a:t>«Микропроцессорная»</a:t>
            </a:r>
            <a:endParaRPr lang="ru-RU" sz="2400" dirty="0">
              <a:solidFill>
                <a:srgbClr val="2B468B"/>
              </a:solidFill>
            </a:endParaRPr>
          </a:p>
          <a:p>
            <a:r>
              <a:rPr lang="ru-RU" sz="2400" dirty="0" smtClean="0">
                <a:solidFill>
                  <a:srgbClr val="2B468B"/>
                </a:solidFill>
              </a:rPr>
              <a:t>(3курс</a:t>
            </a:r>
            <a:r>
              <a:rPr lang="ru-RU" sz="2400" dirty="0">
                <a:solidFill>
                  <a:srgbClr val="2B468B"/>
                </a:solidFill>
              </a:rPr>
              <a:t>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321C9B8-B2B7-49BB-B672-DFEFBB4543D1}"/>
              </a:ext>
            </a:extLst>
          </p:cNvPr>
          <p:cNvSpPr/>
          <p:nvPr/>
        </p:nvSpPr>
        <p:spPr>
          <a:xfrm>
            <a:off x="4193299" y="5347078"/>
            <a:ext cx="3906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B468B"/>
                </a:solidFill>
              </a:rPr>
              <a:t>Учебная практика </a:t>
            </a:r>
            <a:r>
              <a:rPr lang="ru-RU" sz="2400" dirty="0" smtClean="0">
                <a:solidFill>
                  <a:srgbClr val="2B468B"/>
                </a:solidFill>
              </a:rPr>
              <a:t>«Для </a:t>
            </a:r>
            <a:r>
              <a:rPr lang="ru-RU" sz="2400" dirty="0">
                <a:solidFill>
                  <a:srgbClr val="2B468B"/>
                </a:solidFill>
              </a:rPr>
              <a:t>получения квалификации </a:t>
            </a:r>
            <a:r>
              <a:rPr lang="ru-RU" sz="2400" dirty="0" smtClean="0">
                <a:solidFill>
                  <a:srgbClr val="2B468B"/>
                </a:solidFill>
              </a:rPr>
              <a:t>рабочего» (</a:t>
            </a:r>
            <a:r>
              <a:rPr lang="ru-RU" sz="2400" dirty="0">
                <a:solidFill>
                  <a:srgbClr val="2B468B"/>
                </a:solidFill>
              </a:rPr>
              <a:t>3 курс)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A90F937-3788-481D-A44F-152228E8CD98}"/>
              </a:ext>
            </a:extLst>
          </p:cNvPr>
          <p:cNvSpPr/>
          <p:nvPr/>
        </p:nvSpPr>
        <p:spPr>
          <a:xfrm>
            <a:off x="9965451" y="6547407"/>
            <a:ext cx="43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2B468B"/>
                </a:solidFill>
              </a:rPr>
              <a:t>Производственная технологическая практика</a:t>
            </a:r>
          </a:p>
          <a:p>
            <a:r>
              <a:rPr lang="ru-RU" sz="2400" dirty="0" smtClean="0">
                <a:solidFill>
                  <a:srgbClr val="2B468B"/>
                </a:solidFill>
              </a:rPr>
              <a:t>(4 </a:t>
            </a:r>
            <a:r>
              <a:rPr lang="ru-RU" sz="2400" dirty="0">
                <a:solidFill>
                  <a:srgbClr val="2B468B"/>
                </a:solidFill>
              </a:rPr>
              <a:t>курс)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F5E40B42-1165-49D5-AA4C-2CC984EE8CA3}"/>
              </a:ext>
            </a:extLst>
          </p:cNvPr>
          <p:cNvGrpSpPr/>
          <p:nvPr/>
        </p:nvGrpSpPr>
        <p:grpSpPr>
          <a:xfrm>
            <a:off x="8182451" y="7432603"/>
            <a:ext cx="1626407" cy="1569660"/>
            <a:chOff x="8182451" y="7452892"/>
            <a:chExt cx="1626407" cy="1569660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361F11C8-E0C2-4BC6-A1BB-2F930DE9047E}"/>
                </a:ext>
              </a:extLst>
            </p:cNvPr>
            <p:cNvGrpSpPr/>
            <p:nvPr/>
          </p:nvGrpSpPr>
          <p:grpSpPr>
            <a:xfrm>
              <a:off x="8182451" y="7818909"/>
              <a:ext cx="1626407" cy="868576"/>
              <a:chOff x="8182451" y="7818909"/>
              <a:chExt cx="1626407" cy="868576"/>
            </a:xfrm>
          </p:grpSpPr>
          <p:sp>
            <p:nvSpPr>
              <p:cNvPr id="44" name="Овал 43">
                <a:extLst>
                  <a:ext uri="{FF2B5EF4-FFF2-40B4-BE49-F238E27FC236}">
                    <a16:creationId xmlns="" xmlns:a16="http://schemas.microsoft.com/office/drawing/2014/main" id="{AED05EA7-7141-4E00-9F8A-6497672F17C1}"/>
                  </a:ext>
                </a:extLst>
              </p:cNvPr>
              <p:cNvSpPr/>
              <p:nvPr/>
            </p:nvSpPr>
            <p:spPr>
              <a:xfrm>
                <a:off x="8919234" y="7818909"/>
                <a:ext cx="889624" cy="868576"/>
              </a:xfrm>
              <a:prstGeom prst="ellipse">
                <a:avLst/>
              </a:prstGeom>
              <a:solidFill>
                <a:srgbClr val="B645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3" name="Стрелка: шеврон 52">
                <a:extLst>
                  <a:ext uri="{FF2B5EF4-FFF2-40B4-BE49-F238E27FC236}">
                    <a16:creationId xmlns="" xmlns:a16="http://schemas.microsoft.com/office/drawing/2014/main" id="{01FD4077-06E0-466F-A3B8-C38C8917135F}"/>
                  </a:ext>
                </a:extLst>
              </p:cNvPr>
              <p:cNvSpPr/>
              <p:nvPr/>
            </p:nvSpPr>
            <p:spPr>
              <a:xfrm rot="10800000">
                <a:off x="8182451" y="7931143"/>
                <a:ext cx="580190" cy="734907"/>
              </a:xfrm>
              <a:prstGeom prst="chevron">
                <a:avLst/>
              </a:prstGeom>
              <a:noFill/>
              <a:ln w="38100">
                <a:solidFill>
                  <a:srgbClr val="0B5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9C5573E-8747-457A-8102-5FC88A737DC9}"/>
                </a:ext>
              </a:extLst>
            </p:cNvPr>
            <p:cNvSpPr txBox="1"/>
            <p:nvPr/>
          </p:nvSpPr>
          <p:spPr>
            <a:xfrm>
              <a:off x="8737174" y="7452892"/>
              <a:ext cx="5644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>
                  <a:solidFill>
                    <a:srgbClr val="EFF6FB"/>
                  </a:solidFill>
                </a:rPr>
                <a:t>6</a:t>
              </a: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9CAA58D2-1FD8-40DA-A544-B18A8B3DB9C8}"/>
              </a:ext>
            </a:extLst>
          </p:cNvPr>
          <p:cNvSpPr/>
          <p:nvPr/>
        </p:nvSpPr>
        <p:spPr>
          <a:xfrm>
            <a:off x="4197723" y="7910854"/>
            <a:ext cx="388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B468B"/>
                </a:solidFill>
              </a:rPr>
              <a:t>Производственная преддипломная практика </a:t>
            </a:r>
          </a:p>
          <a:p>
            <a:r>
              <a:rPr lang="ru-RU" sz="2400" dirty="0">
                <a:solidFill>
                  <a:srgbClr val="2B468B"/>
                </a:solidFill>
              </a:rPr>
              <a:t>(4 курс)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EAF3FA"/>
            </a:gs>
            <a:gs pos="100000">
              <a:srgbClr val="EAF3FA"/>
            </a:gs>
            <a:gs pos="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90649" y="698337"/>
            <a:ext cx="2141685" cy="1991767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81D7C05F-BE9E-4C08-A440-F2B8EC6659AA}"/>
              </a:ext>
            </a:extLst>
          </p:cNvPr>
          <p:cNvGrpSpPr/>
          <p:nvPr/>
        </p:nvGrpSpPr>
        <p:grpSpPr>
          <a:xfrm>
            <a:off x="8622491" y="1181255"/>
            <a:ext cx="5467466" cy="8324320"/>
            <a:chOff x="0" y="0"/>
            <a:chExt cx="3247482" cy="4888092"/>
          </a:xfrm>
        </p:grpSpPr>
        <p:sp>
          <p:nvSpPr>
            <p:cNvPr id="10" name="Freeform 3">
              <a:extLst>
                <a:ext uri="{FF2B5EF4-FFF2-40B4-BE49-F238E27FC236}">
                  <a16:creationId xmlns="" xmlns:a16="http://schemas.microsoft.com/office/drawing/2014/main" id="{4B34F8B0-DAAE-40C5-9188-2A81587E88BF}"/>
                </a:ext>
              </a:extLst>
            </p:cNvPr>
            <p:cNvSpPr/>
            <p:nvPr/>
          </p:nvSpPr>
          <p:spPr>
            <a:xfrm>
              <a:off x="0" y="0"/>
              <a:ext cx="3247482" cy="4888092"/>
            </a:xfrm>
            <a:custGeom>
              <a:avLst/>
              <a:gdLst/>
              <a:ahLst/>
              <a:cxnLst/>
              <a:rect l="l" t="t" r="r" b="b"/>
              <a:pathLst>
                <a:path w="3247482" h="4888092">
                  <a:moveTo>
                    <a:pt x="3123022" y="4888092"/>
                  </a:moveTo>
                  <a:lnTo>
                    <a:pt x="124460" y="4888092"/>
                  </a:lnTo>
                  <a:cubicBezTo>
                    <a:pt x="55880" y="4888092"/>
                    <a:pt x="0" y="4832212"/>
                    <a:pt x="0" y="47636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3022" y="0"/>
                  </a:lnTo>
                  <a:cubicBezTo>
                    <a:pt x="3191602" y="0"/>
                    <a:pt x="3247482" y="55880"/>
                    <a:pt x="3247482" y="124460"/>
                  </a:cubicBezTo>
                  <a:lnTo>
                    <a:pt x="3247482" y="4763632"/>
                  </a:lnTo>
                  <a:cubicBezTo>
                    <a:pt x="3247482" y="4832212"/>
                    <a:pt x="3191602" y="4888092"/>
                    <a:pt x="3123022" y="4888092"/>
                  </a:cubicBezTo>
                  <a:close/>
                </a:path>
              </a:pathLst>
            </a:custGeom>
            <a:solidFill>
              <a:srgbClr val="98BBF5"/>
            </a:solidFill>
            <a:ln>
              <a:noFill/>
            </a:ln>
          </p:spPr>
        </p:sp>
      </p:grpSp>
      <p:grpSp>
        <p:nvGrpSpPr>
          <p:cNvPr id="56" name="Shape 566">
            <a:extLst>
              <a:ext uri="{FF2B5EF4-FFF2-40B4-BE49-F238E27FC236}">
                <a16:creationId xmlns="" xmlns:a16="http://schemas.microsoft.com/office/drawing/2014/main" id="{A5679B03-8EEC-4A51-836A-428796EB1131}"/>
              </a:ext>
            </a:extLst>
          </p:cNvPr>
          <p:cNvGrpSpPr/>
          <p:nvPr/>
        </p:nvGrpSpPr>
        <p:grpSpPr>
          <a:xfrm rot="21105700">
            <a:off x="2936060" y="5558017"/>
            <a:ext cx="1907293" cy="1144664"/>
            <a:chOff x="10452100" y="1779589"/>
            <a:chExt cx="365125" cy="219075"/>
          </a:xfrm>
        </p:grpSpPr>
        <p:sp>
          <p:nvSpPr>
            <p:cNvPr id="57" name="Shape 567">
              <a:extLst>
                <a:ext uri="{FF2B5EF4-FFF2-40B4-BE49-F238E27FC236}">
                  <a16:creationId xmlns="" xmlns:a16="http://schemas.microsoft.com/office/drawing/2014/main" id="{A6CE671E-72B9-4F60-82CD-4FB40AE6A507}"/>
                </a:ext>
              </a:extLst>
            </p:cNvPr>
            <p:cNvSpPr/>
            <p:nvPr/>
          </p:nvSpPr>
          <p:spPr>
            <a:xfrm>
              <a:off x="10550525" y="1900239"/>
              <a:ext cx="112713" cy="98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06"/>
                  </a:moveTo>
                  <a:lnTo>
                    <a:pt x="0" y="120000"/>
                  </a:lnTo>
                  <a:lnTo>
                    <a:pt x="23661" y="0"/>
                  </a:lnTo>
                  <a:lnTo>
                    <a:pt x="120000" y="5806"/>
                  </a:ln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  <p:txBody>
            <a:bodyPr lIns="137138" tIns="68550" rIns="137138" bIns="68550" anchor="t" anchorCtr="0">
              <a:noAutofit/>
            </a:bodyPr>
            <a:lstStyle/>
            <a:p>
              <a:endParaRPr sz="5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" name="Shape 568">
              <a:extLst>
                <a:ext uri="{FF2B5EF4-FFF2-40B4-BE49-F238E27FC236}">
                  <a16:creationId xmlns="" xmlns:a16="http://schemas.microsoft.com/office/drawing/2014/main" id="{0248E17A-114A-4A46-A486-C72B3EDAB54D}"/>
                </a:ext>
              </a:extLst>
            </p:cNvPr>
            <p:cNvSpPr/>
            <p:nvPr/>
          </p:nvSpPr>
          <p:spPr>
            <a:xfrm>
              <a:off x="10452100" y="1779589"/>
              <a:ext cx="365125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26218"/>
                  </a:lnTo>
                  <a:lnTo>
                    <a:pt x="73043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8BBF5"/>
            </a:solidFill>
            <a:ln>
              <a:noFill/>
            </a:ln>
          </p:spPr>
          <p:txBody>
            <a:bodyPr lIns="137138" tIns="68550" rIns="137138" bIns="68550" anchor="t" anchorCtr="0">
              <a:noAutofit/>
            </a:bodyPr>
            <a:lstStyle/>
            <a:p>
              <a:endParaRPr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Shape 569">
              <a:extLst>
                <a:ext uri="{FF2B5EF4-FFF2-40B4-BE49-F238E27FC236}">
                  <a16:creationId xmlns="" xmlns:a16="http://schemas.microsoft.com/office/drawing/2014/main" id="{0945CD67-CD04-4B23-BC1B-686A84EB8732}"/>
                </a:ext>
              </a:extLst>
            </p:cNvPr>
            <p:cNvSpPr/>
            <p:nvPr/>
          </p:nvSpPr>
          <p:spPr>
            <a:xfrm>
              <a:off x="10531475" y="1792289"/>
              <a:ext cx="258763" cy="2063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48000"/>
                  </a:lnTo>
                  <a:lnTo>
                    <a:pt x="8834" y="120000"/>
                  </a:lnTo>
                  <a:lnTo>
                    <a:pt x="19141" y="6276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lIns="137138" tIns="68550" rIns="137138" bIns="68550" anchor="t" anchorCtr="0">
              <a:noAutofit/>
            </a:bodyPr>
            <a:lstStyle/>
            <a:p>
              <a:endParaRPr sz="5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6211CCE6-2DC4-4266-A7BB-DD4AA1DC80AE}"/>
              </a:ext>
            </a:extLst>
          </p:cNvPr>
          <p:cNvSpPr/>
          <p:nvPr/>
        </p:nvSpPr>
        <p:spPr>
          <a:xfrm rot="5400000" flipH="1">
            <a:off x="-777967" y="3540337"/>
            <a:ext cx="3938075" cy="4138225"/>
          </a:xfrm>
          <a:custGeom>
            <a:avLst/>
            <a:gdLst>
              <a:gd name="connsiteX0" fmla="*/ 669137 w 4173916"/>
              <a:gd name="connsiteY0" fmla="*/ 0 h 4138225"/>
              <a:gd name="connsiteX1" fmla="*/ 396 w 4173916"/>
              <a:gd name="connsiteY1" fmla="*/ 1146412 h 4138225"/>
              <a:gd name="connsiteX2" fmla="*/ 751023 w 4173916"/>
              <a:gd name="connsiteY2" fmla="*/ 1787856 h 4138225"/>
              <a:gd name="connsiteX3" fmla="*/ 3016552 w 4173916"/>
              <a:gd name="connsiteY3" fmla="*/ 1473958 h 4138225"/>
              <a:gd name="connsiteX4" fmla="*/ 2770892 w 4173916"/>
              <a:gd name="connsiteY4" fmla="*/ 696035 h 4138225"/>
              <a:gd name="connsiteX5" fmla="*/ 2033913 w 4173916"/>
              <a:gd name="connsiteY5" fmla="*/ 1282889 h 4138225"/>
              <a:gd name="connsiteX6" fmla="*/ 2497937 w 4173916"/>
              <a:gd name="connsiteY6" fmla="*/ 2606722 h 4138225"/>
              <a:gd name="connsiteX7" fmla="*/ 3753531 w 4173916"/>
              <a:gd name="connsiteY7" fmla="*/ 3384644 h 41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916" h="4138225">
                <a:moveTo>
                  <a:pt x="669137" y="0"/>
                </a:moveTo>
                <a:cubicBezTo>
                  <a:pt x="327942" y="424218"/>
                  <a:pt x="-13252" y="848436"/>
                  <a:pt x="396" y="1146412"/>
                </a:cubicBezTo>
                <a:cubicBezTo>
                  <a:pt x="14044" y="1444388"/>
                  <a:pt x="248330" y="1733265"/>
                  <a:pt x="751023" y="1787856"/>
                </a:cubicBezTo>
                <a:cubicBezTo>
                  <a:pt x="1253716" y="1842447"/>
                  <a:pt x="2679907" y="1655928"/>
                  <a:pt x="3016552" y="1473958"/>
                </a:cubicBezTo>
                <a:cubicBezTo>
                  <a:pt x="3353197" y="1291988"/>
                  <a:pt x="2934665" y="727880"/>
                  <a:pt x="2770892" y="696035"/>
                </a:cubicBezTo>
                <a:cubicBezTo>
                  <a:pt x="2607119" y="664190"/>
                  <a:pt x="2079406" y="964441"/>
                  <a:pt x="2033913" y="1282889"/>
                </a:cubicBezTo>
                <a:cubicBezTo>
                  <a:pt x="1988420" y="1601337"/>
                  <a:pt x="2211334" y="2256429"/>
                  <a:pt x="2497937" y="2606722"/>
                </a:cubicBezTo>
                <a:cubicBezTo>
                  <a:pt x="2784540" y="2957015"/>
                  <a:pt x="5106934" y="5320352"/>
                  <a:pt x="3753531" y="3384644"/>
                </a:cubicBezTo>
              </a:path>
            </a:pathLst>
          </a:custGeom>
          <a:noFill/>
          <a:ln w="19050">
            <a:solidFill>
              <a:srgbClr val="B0D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F76CF7E-B616-4F8D-B290-44AA658BA8EB}"/>
              </a:ext>
            </a:extLst>
          </p:cNvPr>
          <p:cNvGrpSpPr/>
          <p:nvPr/>
        </p:nvGrpSpPr>
        <p:grpSpPr>
          <a:xfrm>
            <a:off x="6022785" y="1975383"/>
            <a:ext cx="10902252" cy="5730688"/>
            <a:chOff x="6022785" y="2108849"/>
            <a:chExt cx="10902252" cy="4707394"/>
          </a:xfrm>
        </p:grpSpPr>
        <p:grpSp>
          <p:nvGrpSpPr>
            <p:cNvPr id="39" name="Group 10">
              <a:extLst>
                <a:ext uri="{FF2B5EF4-FFF2-40B4-BE49-F238E27FC236}">
                  <a16:creationId xmlns="" xmlns:a16="http://schemas.microsoft.com/office/drawing/2014/main" id="{F6286F33-46F5-43A7-B5E2-9875C283D6DA}"/>
                </a:ext>
              </a:extLst>
            </p:cNvPr>
            <p:cNvGrpSpPr/>
            <p:nvPr/>
          </p:nvGrpSpPr>
          <p:grpSpPr>
            <a:xfrm>
              <a:off x="9154499" y="5304871"/>
              <a:ext cx="7606285" cy="1332860"/>
              <a:chOff x="40683" y="-231791"/>
              <a:chExt cx="4385484" cy="1039218"/>
            </a:xfrm>
          </p:grpSpPr>
          <p:sp>
            <p:nvSpPr>
              <p:cNvPr id="40" name="Freeform 11">
                <a:extLst>
                  <a:ext uri="{FF2B5EF4-FFF2-40B4-BE49-F238E27FC236}">
                    <a16:creationId xmlns="" xmlns:a16="http://schemas.microsoft.com/office/drawing/2014/main" id="{AE903BF7-9DCF-48F9-AAB8-34D1EB1F56DF}"/>
                  </a:ext>
                </a:extLst>
              </p:cNvPr>
              <p:cNvSpPr/>
              <p:nvPr/>
            </p:nvSpPr>
            <p:spPr>
              <a:xfrm>
                <a:off x="40683" y="-231791"/>
                <a:ext cx="4385484" cy="1039218"/>
              </a:xfrm>
              <a:custGeom>
                <a:avLst/>
                <a:gdLst/>
                <a:ahLst/>
                <a:cxnLst/>
                <a:rect l="l" t="t" r="r" b="b"/>
                <a:pathLst>
                  <a:path w="4385484" h="1039218">
                    <a:moveTo>
                      <a:pt x="4261024" y="1039218"/>
                    </a:moveTo>
                    <a:lnTo>
                      <a:pt x="124460" y="1039218"/>
                    </a:lnTo>
                    <a:cubicBezTo>
                      <a:pt x="55880" y="1039218"/>
                      <a:pt x="0" y="983338"/>
                      <a:pt x="0" y="9147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61024" y="0"/>
                    </a:lnTo>
                    <a:cubicBezTo>
                      <a:pt x="4329604" y="0"/>
                      <a:pt x="4385484" y="55880"/>
                      <a:pt x="4385484" y="124460"/>
                    </a:cubicBezTo>
                    <a:lnTo>
                      <a:pt x="4385484" y="914758"/>
                    </a:lnTo>
                    <a:cubicBezTo>
                      <a:pt x="4385484" y="983338"/>
                      <a:pt x="4329604" y="1039218"/>
                      <a:pt x="4261024" y="10392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" name="Group 10">
              <a:extLst>
                <a:ext uri="{FF2B5EF4-FFF2-40B4-BE49-F238E27FC236}">
                  <a16:creationId xmlns="" xmlns:a16="http://schemas.microsoft.com/office/drawing/2014/main" id="{3ABE77AE-54AC-4241-982F-963449C5AA26}"/>
                </a:ext>
              </a:extLst>
            </p:cNvPr>
            <p:cNvGrpSpPr/>
            <p:nvPr/>
          </p:nvGrpSpPr>
          <p:grpSpPr>
            <a:xfrm>
              <a:off x="6022785" y="3625520"/>
              <a:ext cx="7606285" cy="1332860"/>
              <a:chOff x="-10638" y="-191517"/>
              <a:chExt cx="4385484" cy="1039218"/>
            </a:xfrm>
          </p:grpSpPr>
          <p:sp>
            <p:nvSpPr>
              <p:cNvPr id="42" name="Freeform 11">
                <a:extLst>
                  <a:ext uri="{FF2B5EF4-FFF2-40B4-BE49-F238E27FC236}">
                    <a16:creationId xmlns="" xmlns:a16="http://schemas.microsoft.com/office/drawing/2014/main" id="{E653D537-B8C9-42F1-9979-26AE9581C15D}"/>
                  </a:ext>
                </a:extLst>
              </p:cNvPr>
              <p:cNvSpPr/>
              <p:nvPr/>
            </p:nvSpPr>
            <p:spPr>
              <a:xfrm>
                <a:off x="-10638" y="-191517"/>
                <a:ext cx="4385484" cy="1039218"/>
              </a:xfrm>
              <a:custGeom>
                <a:avLst/>
                <a:gdLst/>
                <a:ahLst/>
                <a:cxnLst/>
                <a:rect l="l" t="t" r="r" b="b"/>
                <a:pathLst>
                  <a:path w="4385484" h="1039218">
                    <a:moveTo>
                      <a:pt x="4261024" y="1039218"/>
                    </a:moveTo>
                    <a:lnTo>
                      <a:pt x="124460" y="1039218"/>
                    </a:lnTo>
                    <a:cubicBezTo>
                      <a:pt x="55880" y="1039218"/>
                      <a:pt x="0" y="983338"/>
                      <a:pt x="0" y="9147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61024" y="0"/>
                    </a:lnTo>
                    <a:cubicBezTo>
                      <a:pt x="4329604" y="0"/>
                      <a:pt x="4385484" y="55880"/>
                      <a:pt x="4385484" y="124460"/>
                    </a:cubicBezTo>
                    <a:lnTo>
                      <a:pt x="4385484" y="914758"/>
                    </a:lnTo>
                    <a:cubicBezTo>
                      <a:pt x="4385484" y="983338"/>
                      <a:pt x="4329604" y="1039218"/>
                      <a:pt x="4261024" y="10392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" name="Group 10">
              <a:extLst>
                <a:ext uri="{FF2B5EF4-FFF2-40B4-BE49-F238E27FC236}">
                  <a16:creationId xmlns="" xmlns:a16="http://schemas.microsoft.com/office/drawing/2014/main" id="{2A3C6BE1-ED85-4FA1-8050-A12E339D8CAB}"/>
                </a:ext>
              </a:extLst>
            </p:cNvPr>
            <p:cNvGrpSpPr/>
            <p:nvPr/>
          </p:nvGrpSpPr>
          <p:grpSpPr>
            <a:xfrm>
              <a:off x="9077275" y="2108849"/>
              <a:ext cx="7606285" cy="1332860"/>
              <a:chOff x="0" y="0"/>
              <a:chExt cx="4385484" cy="1039218"/>
            </a:xfrm>
          </p:grpSpPr>
          <p:sp>
            <p:nvSpPr>
              <p:cNvPr id="44" name="Freeform 11">
                <a:extLst>
                  <a:ext uri="{FF2B5EF4-FFF2-40B4-BE49-F238E27FC236}">
                    <a16:creationId xmlns="" xmlns:a16="http://schemas.microsoft.com/office/drawing/2014/main" id="{D0DEABCA-E69E-4FFF-82E8-81A1E9671E85}"/>
                  </a:ext>
                </a:extLst>
              </p:cNvPr>
              <p:cNvSpPr/>
              <p:nvPr/>
            </p:nvSpPr>
            <p:spPr>
              <a:xfrm>
                <a:off x="0" y="0"/>
                <a:ext cx="4385484" cy="1039218"/>
              </a:xfrm>
              <a:custGeom>
                <a:avLst/>
                <a:gdLst/>
                <a:ahLst/>
                <a:cxnLst/>
                <a:rect l="l" t="t" r="r" b="b"/>
                <a:pathLst>
                  <a:path w="4385484" h="1039218">
                    <a:moveTo>
                      <a:pt x="4261024" y="1039218"/>
                    </a:moveTo>
                    <a:lnTo>
                      <a:pt x="124460" y="1039218"/>
                    </a:lnTo>
                    <a:cubicBezTo>
                      <a:pt x="55880" y="1039218"/>
                      <a:pt x="0" y="983338"/>
                      <a:pt x="0" y="9147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61024" y="0"/>
                    </a:lnTo>
                    <a:cubicBezTo>
                      <a:pt x="4329604" y="0"/>
                      <a:pt x="4385484" y="55880"/>
                      <a:pt x="4385484" y="124460"/>
                    </a:cubicBezTo>
                    <a:lnTo>
                      <a:pt x="4385484" y="914758"/>
                    </a:lnTo>
                    <a:cubicBezTo>
                      <a:pt x="4385484" y="983338"/>
                      <a:pt x="4329604" y="1039218"/>
                      <a:pt x="4261024" y="10392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795F0FF5-0753-41CF-82C0-A97A6E12F960}"/>
                </a:ext>
              </a:extLst>
            </p:cNvPr>
            <p:cNvSpPr/>
            <p:nvPr/>
          </p:nvSpPr>
          <p:spPr>
            <a:xfrm>
              <a:off x="9144000" y="2153363"/>
              <a:ext cx="7539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lvl="0" indent="0">
                <a:buNone/>
              </a:pPr>
              <a:r>
                <a:rPr lang="ru-RU" sz="2400" dirty="0">
                  <a:solidFill>
                    <a:srgbClr val="2B468B"/>
                  </a:solidFill>
                </a:rPr>
                <a:t>ОАО «ИНТЕГРАЛ» - управляющая компания холдинга «ИНТЕГРАЛ</a:t>
              </a:r>
              <a:r>
                <a:rPr lang="ru-RU" sz="2400" dirty="0" smtClean="0">
                  <a:solidFill>
                    <a:srgbClr val="2B468B"/>
                  </a:solidFill>
                </a:rPr>
                <a:t>»</a:t>
              </a:r>
            </a:p>
            <a:p>
              <a:pPr marL="45720" lvl="0" indent="0">
                <a:buNone/>
              </a:pPr>
              <a:r>
                <a:rPr lang="ru-RU" sz="2400" dirty="0" smtClean="0">
                  <a:solidFill>
                    <a:srgbClr val="2B468B"/>
                  </a:solidFill>
                </a:rPr>
                <a:t>ОАО «</a:t>
              </a:r>
              <a:r>
                <a:rPr lang="ru-RU" sz="2400" dirty="0" err="1" smtClean="0">
                  <a:solidFill>
                    <a:srgbClr val="2B468B"/>
                  </a:solidFill>
                </a:rPr>
                <a:t>Амкодор</a:t>
              </a:r>
              <a:r>
                <a:rPr lang="ru-RU" sz="2400" dirty="0" smtClean="0">
                  <a:solidFill>
                    <a:srgbClr val="2B468B"/>
                  </a:solidFill>
                </a:rPr>
                <a:t>»-управляющая компания холдинга</a:t>
              </a:r>
              <a:endParaRPr lang="ru-RU" sz="2400" dirty="0">
                <a:solidFill>
                  <a:srgbClr val="2B468B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E333D5E9-C00D-4ADD-B59E-0B49F7CA934A}"/>
                </a:ext>
              </a:extLst>
            </p:cNvPr>
            <p:cNvSpPr/>
            <p:nvPr/>
          </p:nvSpPr>
          <p:spPr>
            <a:xfrm>
              <a:off x="6208990" y="3934576"/>
              <a:ext cx="74339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>
                <a:buNone/>
              </a:pPr>
              <a:r>
                <a:rPr lang="ru-RU" sz="2400" dirty="0" smtClean="0">
                  <a:solidFill>
                    <a:srgbClr val="2B468B"/>
                  </a:solidFill>
                </a:rPr>
                <a:t>ОАО «Управляющая компания холдинга «Минский моторный завод»</a:t>
              </a:r>
            </a:p>
            <a:p>
              <a:pPr marL="45720" indent="0">
                <a:buNone/>
              </a:pPr>
              <a:r>
                <a:rPr lang="ru-RU" sz="2400" dirty="0" smtClean="0">
                  <a:solidFill>
                    <a:srgbClr val="2B468B"/>
                  </a:solidFill>
                </a:rPr>
                <a:t>ОАО «Минский тракторный завод»</a:t>
              </a:r>
              <a:endParaRPr lang="ru-RU" sz="2400" dirty="0">
                <a:solidFill>
                  <a:srgbClr val="2B468B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FA02BF76-EAAE-4EB3-BE6C-717DE1C05ADC}"/>
                </a:ext>
              </a:extLst>
            </p:cNvPr>
            <p:cNvSpPr/>
            <p:nvPr/>
          </p:nvSpPr>
          <p:spPr>
            <a:xfrm>
              <a:off x="9083939" y="5615914"/>
              <a:ext cx="78410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lvl="0" indent="0">
                <a:buNone/>
              </a:pPr>
              <a:r>
                <a:rPr lang="ru-RU" sz="2400" dirty="0" smtClean="0">
                  <a:solidFill>
                    <a:srgbClr val="2B468B"/>
                  </a:solidFill>
                </a:rPr>
                <a:t>ОАО «Минский завод «Термопласт»</a:t>
              </a:r>
            </a:p>
            <a:p>
              <a:pPr marL="45720" lvl="0" indent="0">
                <a:buNone/>
              </a:pPr>
              <a:endParaRPr lang="ru-RU" sz="2400" dirty="0">
                <a:solidFill>
                  <a:srgbClr val="2B468B"/>
                </a:solidFill>
              </a:endParaRPr>
            </a:p>
            <a:p>
              <a:pPr marL="45720" lvl="0" indent="0">
                <a:buNone/>
              </a:pPr>
              <a:r>
                <a:rPr lang="ru-RU" sz="2400" dirty="0" smtClean="0">
                  <a:solidFill>
                    <a:srgbClr val="2B468B"/>
                  </a:solidFill>
                </a:rPr>
                <a:t>ОАО «Минский завод шестерен»</a:t>
              </a:r>
              <a:endParaRPr lang="ru-RU" sz="2400" dirty="0">
                <a:solidFill>
                  <a:srgbClr val="2B468B"/>
                </a:solidFill>
              </a:endParaRPr>
            </a:p>
          </p:txBody>
        </p:sp>
      </p:grpSp>
      <p:sp>
        <p:nvSpPr>
          <p:cNvPr id="45" name="TextBox 7">
            <a:extLst>
              <a:ext uri="{FF2B5EF4-FFF2-40B4-BE49-F238E27FC236}">
                <a16:creationId xmlns="" xmlns:a16="http://schemas.microsoft.com/office/drawing/2014/main" id="{739F4795-D032-4082-A56E-FD7633FDF792}"/>
              </a:ext>
            </a:extLst>
          </p:cNvPr>
          <p:cNvSpPr txBox="1"/>
          <p:nvPr/>
        </p:nvSpPr>
        <p:spPr>
          <a:xfrm>
            <a:off x="1899000" y="867386"/>
            <a:ext cx="473061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2B468B"/>
                </a:solidFill>
              </a:rPr>
              <a:t>Наши учащиеся проходят производственно-технологическую и преддипломную практику на:</a:t>
            </a:r>
            <a:endParaRPr lang="en-US" sz="2400" b="1" dirty="0">
              <a:solidFill>
                <a:srgbClr val="2B468B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BCDAB82-FEC1-452C-A870-DC3C64C60FF3}"/>
              </a:ext>
            </a:extLst>
          </p:cNvPr>
          <p:cNvSpPr/>
          <p:nvPr/>
        </p:nvSpPr>
        <p:spPr>
          <a:xfrm>
            <a:off x="16334971" y="1225710"/>
            <a:ext cx="1502442" cy="120009"/>
          </a:xfrm>
          <a:prstGeom prst="rect">
            <a:avLst/>
          </a:prstGeom>
          <a:noFill/>
          <a:ln w="38100">
            <a:solidFill>
              <a:srgbClr val="B0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3320B6F7-30C5-4C6F-BE64-E1E554E0B267}"/>
              </a:ext>
            </a:extLst>
          </p:cNvPr>
          <p:cNvSpPr/>
          <p:nvPr/>
        </p:nvSpPr>
        <p:spPr>
          <a:xfrm>
            <a:off x="15637779" y="1672654"/>
            <a:ext cx="751221" cy="100705"/>
          </a:xfrm>
          <a:prstGeom prst="rect">
            <a:avLst/>
          </a:prstGeom>
          <a:noFill/>
          <a:ln w="38100">
            <a:solidFill>
              <a:srgbClr val="B0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93D3144E-7399-4EA9-89FC-5CDE83967BF9}"/>
              </a:ext>
            </a:extLst>
          </p:cNvPr>
          <p:cNvSpPr/>
          <p:nvPr/>
        </p:nvSpPr>
        <p:spPr>
          <a:xfrm>
            <a:off x="16925036" y="8163234"/>
            <a:ext cx="991831" cy="120009"/>
          </a:xfrm>
          <a:prstGeom prst="rect">
            <a:avLst/>
          </a:prstGeom>
          <a:noFill/>
          <a:ln w="38100">
            <a:solidFill>
              <a:srgbClr val="B0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B093F2A9-2A87-460B-A495-CCBE5DDAC400}"/>
              </a:ext>
            </a:extLst>
          </p:cNvPr>
          <p:cNvSpPr/>
          <p:nvPr/>
        </p:nvSpPr>
        <p:spPr>
          <a:xfrm>
            <a:off x="16082832" y="8745934"/>
            <a:ext cx="1684407" cy="128088"/>
          </a:xfrm>
          <a:prstGeom prst="rect">
            <a:avLst/>
          </a:prstGeom>
          <a:noFill/>
          <a:ln w="38100">
            <a:solidFill>
              <a:srgbClr val="B0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 11">
            <a:extLst>
              <a:ext uri="{FF2B5EF4-FFF2-40B4-BE49-F238E27FC236}">
                <a16:creationId xmlns="" xmlns:a16="http://schemas.microsoft.com/office/drawing/2014/main" id="{AE903BF7-9DCF-48F9-AAB8-34D1EB1F56DF}"/>
              </a:ext>
            </a:extLst>
          </p:cNvPr>
          <p:cNvSpPr/>
          <p:nvPr/>
        </p:nvSpPr>
        <p:spPr>
          <a:xfrm>
            <a:off x="5989781" y="7792949"/>
            <a:ext cx="7601735" cy="1332860"/>
          </a:xfrm>
          <a:custGeom>
            <a:avLst/>
            <a:gdLst/>
            <a:ahLst/>
            <a:cxnLst/>
            <a:rect l="l" t="t" r="r" b="b"/>
            <a:pathLst>
              <a:path w="4385484" h="1039218">
                <a:moveTo>
                  <a:pt x="4261024" y="1039218"/>
                </a:moveTo>
                <a:lnTo>
                  <a:pt x="124460" y="1039218"/>
                </a:lnTo>
                <a:cubicBezTo>
                  <a:pt x="55880" y="1039218"/>
                  <a:pt x="0" y="983338"/>
                  <a:pt x="0" y="91475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61024" y="0"/>
                </a:lnTo>
                <a:cubicBezTo>
                  <a:pt x="4329604" y="0"/>
                  <a:pt x="4385484" y="55880"/>
                  <a:pt x="4385484" y="124460"/>
                </a:cubicBezTo>
                <a:lnTo>
                  <a:pt x="4385484" y="914758"/>
                </a:lnTo>
                <a:cubicBezTo>
                  <a:pt x="4385484" y="983338"/>
                  <a:pt x="4329604" y="1039218"/>
                  <a:pt x="4261024" y="103921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" name="TextBox 1"/>
          <p:cNvSpPr txBox="1"/>
          <p:nvPr/>
        </p:nvSpPr>
        <p:spPr>
          <a:xfrm>
            <a:off x="5977423" y="7713777"/>
            <a:ext cx="756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ОАО « Минский подшипниковый завод»</a:t>
            </a:r>
          </a:p>
          <a:p>
            <a:endParaRPr lang="ru-RU" sz="2400" dirty="0"/>
          </a:p>
          <a:p>
            <a:r>
              <a:rPr lang="ru-RU" sz="2400" dirty="0" smtClean="0"/>
              <a:t>ЗАО «Атлант»</a:t>
            </a:r>
            <a:endParaRPr lang="ru-RU" sz="2400" dirty="0"/>
          </a:p>
        </p:txBody>
      </p:sp>
    </p:spTree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7F019DD2-91EA-4E3F-B37D-C72E22C2D7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99236" y="266700"/>
            <a:ext cx="1963580" cy="18261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D147C5E-475A-4C85-BF81-0EEEBC28A9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8138" y1="64352" x2="17482" y2="65523"/>
                        <a14:backgroundMark x1="23411" y1="88938" x2="22603" y2="84255"/>
                        <a14:backgroundMark x1="22603" y1="84255" x2="22603" y2="83650"/>
                        <a14:backgroundMark x1="60343" y1="69479" x2="63724" y2="69883"/>
                        <a14:backgroundMark x1="63724" y1="69883" x2="61806" y2="73597"/>
                        <a14:backgroundMark x1="61806" y1="73597" x2="67886" y2="70892"/>
                        <a14:backgroundMark x1="67886" y1="70892" x2="70686" y2="70610"/>
                        <a14:backgroundMark x1="51362" y1="40210" x2="53431" y2="40412"/>
                        <a14:backgroundMark x1="48007" y1="37626" x2="49041" y2="34235"/>
                        <a14:backgroundMark x1="50782" y1="40331" x2="51942" y2="40816"/>
                        <a14:backgroundMark x1="79490" y1="52927" x2="79591" y2="57852"/>
                        <a14:backgroundMark x1="79591" y1="57852" x2="82745" y2="61486"/>
                        <a14:backgroundMark x1="82745" y1="61486" x2="85091" y2="58458"/>
                        <a14:backgroundMark x1="85091" y1="58458" x2="81988" y2="63020"/>
                        <a14:backgroundMark x1="81988" y1="63020" x2="81534" y2="69237"/>
                        <a14:backgroundMark x1="81534" y1="69237" x2="83956" y2="78926"/>
                        <a14:backgroundMark x1="83956" y1="78926" x2="84612" y2="73113"/>
                        <a14:backgroundMark x1="84612" y1="73113" x2="83098" y2="78401"/>
                        <a14:backgroundMark x1="83098" y1="78401" x2="82139" y2="88736"/>
                        <a14:backgroundMark x1="82139" y1="88736" x2="87235" y2="88898"/>
                        <a14:backgroundMark x1="87235" y1="88898" x2="85671" y2="84376"/>
                        <a14:backgroundMark x1="85671" y1="84376" x2="85141" y2="67380"/>
                        <a14:backgroundMark x1="85141" y1="67380" x2="88042" y2="70085"/>
                        <a14:backgroundMark x1="88042" y1="70085" x2="87891" y2="75777"/>
                        <a14:backgroundMark x1="87891" y1="75777" x2="84057" y2="59144"/>
                        <a14:backgroundMark x1="84057" y1="59144" x2="86731" y2="63060"/>
                        <a14:backgroundMark x1="61705" y1="76948" x2="64178" y2="82358"/>
                        <a14:backgroundMark x1="64178" y1="82358" x2="67533" y2="85143"/>
                        <a14:backgroundMark x1="67533" y1="85143" x2="70686" y2="86112"/>
                        <a14:backgroundMark x1="70686" y1="86112" x2="73335" y2="82075"/>
                        <a14:backgroundMark x1="73335" y1="82075" x2="72982" y2="76019"/>
                        <a14:backgroundMark x1="72982" y1="76019" x2="70055" y2="74082"/>
                        <a14:backgroundMark x1="70055" y1="74082" x2="67255" y2="75172"/>
                        <a14:backgroundMark x1="67255" y1="75172" x2="64834" y2="79895"/>
                        <a14:backgroundMark x1="64834" y1="79895" x2="68946" y2="78078"/>
                        <a14:backgroundMark x1="68946" y1="78078" x2="69652" y2="76786"/>
                        <a14:backgroundMark x1="65868" y1="81389" x2="69374" y2="81025"/>
                        <a14:backgroundMark x1="69374" y1="81025" x2="66574" y2="78845"/>
                        <a14:backgroundMark x1="66574" y1="78845" x2="63597" y2="83609"/>
                        <a14:backgroundMark x1="65489" y1="77271" x2="64026" y2="82115"/>
                        <a14:backgroundMark x1="64026" y1="82115" x2="67356" y2="83488"/>
                        <a14:backgroundMark x1="67356" y1="83488" x2="68794" y2="78966"/>
                        <a14:backgroundMark x1="68794" y1="78966" x2="71872" y2="78199"/>
                        <a14:backgroundMark x1="71872" y1="78199" x2="70434" y2="79814"/>
                        <a14:backgroundMark x1="65666" y1="82842" x2="71165" y2="78078"/>
                        <a14:backgroundMark x1="71165" y1="78078" x2="68315" y2="79209"/>
                        <a14:backgroundMark x1="68315" y1="79209" x2="68845" y2="84255"/>
                        <a14:backgroundMark x1="72427" y1="77432" x2="74016" y2="77109"/>
                        <a14:backgroundMark x1="67558" y1="79330" x2="66070" y2="82035"/>
                        <a14:backgroundMark x1="68163" y1="82681" x2="67659" y2="84094"/>
                        <a14:backgroundMark x1="65565" y1="82842" x2="66978" y2="80460"/>
                        <a14:backgroundMark x1="64985" y1="82842" x2="67659" y2="80904"/>
                        <a14:backgroundMark x1="67659" y1="80904" x2="68365" y2="79653"/>
                        <a14:backgroundMark x1="68895" y1="46185" x2="73890" y2="40291"/>
                        <a14:backgroundMark x1="70030" y1="50828" x2="78027" y2="48849"/>
                        <a14:backgroundMark x1="70812" y1="55874" x2="75832" y2="5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0916" r="8580" b="8065"/>
          <a:stretch/>
        </p:blipFill>
        <p:spPr>
          <a:xfrm>
            <a:off x="-503609" y="3362527"/>
            <a:ext cx="12695609" cy="68000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99000" y="867386"/>
            <a:ext cx="5762015" cy="94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Наши достижения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2B87018-3C3A-4589-B654-DA6AED00058F}"/>
              </a:ext>
            </a:extLst>
          </p:cNvPr>
          <p:cNvSpPr/>
          <p:nvPr/>
        </p:nvSpPr>
        <p:spPr>
          <a:xfrm>
            <a:off x="617684" y="5035838"/>
            <a:ext cx="822032" cy="132265"/>
          </a:xfrm>
          <a:prstGeom prst="rect">
            <a:avLst/>
          </a:prstGeom>
          <a:noFill/>
          <a:ln w="38100">
            <a:solidFill>
              <a:srgbClr val="B0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E6FB12F2-F43A-4CE5-969F-24832610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06210" y="266700"/>
            <a:ext cx="1963580" cy="182613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="" xmlns:a16="http://schemas.microsoft.com/office/drawing/2014/main" id="{4ECB87B4-6276-4C92-AD36-1C76BBE8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10759" y="2356909"/>
            <a:ext cx="1963580" cy="182613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6137EFF1-B5C3-4591-BD3C-0F19FDF7B31D}"/>
              </a:ext>
            </a:extLst>
          </p:cNvPr>
          <p:cNvGrpSpPr/>
          <p:nvPr/>
        </p:nvGrpSpPr>
        <p:grpSpPr>
          <a:xfrm rot="21018783">
            <a:off x="7750907" y="8324047"/>
            <a:ext cx="730089" cy="712105"/>
            <a:chOff x="2514599" y="6962750"/>
            <a:chExt cx="914401" cy="920720"/>
          </a:xfrm>
          <a:noFill/>
        </p:grpSpPr>
        <p:sp>
          <p:nvSpPr>
            <p:cNvPr id="18" name="Дуга 17">
              <a:extLst>
                <a:ext uri="{FF2B5EF4-FFF2-40B4-BE49-F238E27FC236}">
                  <a16:creationId xmlns="" xmlns:a16="http://schemas.microsoft.com/office/drawing/2014/main" id="{267C14CB-50DC-4144-B7AE-53088672CA7B}"/>
                </a:ext>
              </a:extLst>
            </p:cNvPr>
            <p:cNvSpPr/>
            <p:nvPr/>
          </p:nvSpPr>
          <p:spPr>
            <a:xfrm>
              <a:off x="2514599" y="6969070"/>
              <a:ext cx="914400" cy="914400"/>
            </a:xfrm>
            <a:prstGeom prst="arc">
              <a:avLst/>
            </a:prstGeom>
            <a:grpFill/>
            <a:ln w="76200">
              <a:solidFill>
                <a:srgbClr val="2B4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Дуга 18">
              <a:extLst>
                <a:ext uri="{FF2B5EF4-FFF2-40B4-BE49-F238E27FC236}">
                  <a16:creationId xmlns="" xmlns:a16="http://schemas.microsoft.com/office/drawing/2014/main" id="{E14EA404-9AD8-464E-836F-CCBEA512C2AC}"/>
                </a:ext>
              </a:extLst>
            </p:cNvPr>
            <p:cNvSpPr/>
            <p:nvPr/>
          </p:nvSpPr>
          <p:spPr>
            <a:xfrm rot="5400000">
              <a:off x="2514600" y="6962750"/>
              <a:ext cx="914400" cy="914400"/>
            </a:xfrm>
            <a:prstGeom prst="arc">
              <a:avLst/>
            </a:prstGeom>
            <a:grpFill/>
            <a:ln w="76200">
              <a:solidFill>
                <a:srgbClr val="2B4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>
              <a:extLst>
                <a:ext uri="{FF2B5EF4-FFF2-40B4-BE49-F238E27FC236}">
                  <a16:creationId xmlns="" xmlns:a16="http://schemas.microsoft.com/office/drawing/2014/main" id="{E7066690-E315-4510-93B4-0FF5948C1E98}"/>
                </a:ext>
              </a:extLst>
            </p:cNvPr>
            <p:cNvSpPr/>
            <p:nvPr/>
          </p:nvSpPr>
          <p:spPr>
            <a:xfrm rot="10800000">
              <a:off x="2514599" y="6962750"/>
              <a:ext cx="914400" cy="914400"/>
            </a:xfrm>
            <a:prstGeom prst="arc">
              <a:avLst/>
            </a:prstGeom>
            <a:grpFill/>
            <a:ln w="76200">
              <a:solidFill>
                <a:srgbClr val="2B4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9E7ABDB-BC95-48A6-833F-2EAFF851ADDA}"/>
              </a:ext>
            </a:extLst>
          </p:cNvPr>
          <p:cNvSpPr/>
          <p:nvPr/>
        </p:nvSpPr>
        <p:spPr>
          <a:xfrm>
            <a:off x="9191555" y="1179765"/>
            <a:ext cx="7543133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WORLDSKILLS-BELARUS </a:t>
            </a:r>
          </a:p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Белорусско-Китайский молодежный инновационный форум «Новые горизонты» </a:t>
            </a:r>
          </a:p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Конкурс экономической грамотности «Путь к успеху»</a:t>
            </a:r>
          </a:p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Международная научно-практическая конференция «</a:t>
            </a:r>
            <a:r>
              <a:rPr lang="ru-RU" sz="2400" dirty="0" err="1">
                <a:solidFill>
                  <a:srgbClr val="2B468B"/>
                </a:solidFill>
              </a:rPr>
              <a:t>Интелект</a:t>
            </a:r>
            <a:r>
              <a:rPr lang="ru-RU" sz="2400" dirty="0">
                <a:solidFill>
                  <a:srgbClr val="2B468B"/>
                </a:solidFill>
              </a:rPr>
              <a:t> студентов XXI века: реализация возможностей, перспективы» </a:t>
            </a:r>
          </a:p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Белорусско-Китайский молодежный конкурс «</a:t>
            </a:r>
            <a:r>
              <a:rPr lang="ru-RU" sz="2400" dirty="0" err="1">
                <a:solidFill>
                  <a:srgbClr val="2B468B"/>
                </a:solidFill>
              </a:rPr>
              <a:t>ЭкоТехноКросс</a:t>
            </a:r>
            <a:r>
              <a:rPr lang="ru-RU" sz="2400" dirty="0">
                <a:solidFill>
                  <a:srgbClr val="2B468B"/>
                </a:solidFill>
              </a:rPr>
              <a:t>- Один пояс - один путь» </a:t>
            </a:r>
          </a:p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Конкурс вокального мастерства «Днепровская волна»</a:t>
            </a:r>
          </a:p>
          <a:p>
            <a:pPr>
              <a:spcAft>
                <a:spcPts val="1800"/>
              </a:spcAft>
            </a:pPr>
            <a:r>
              <a:rPr lang="ru-RU" sz="2400" dirty="0">
                <a:solidFill>
                  <a:srgbClr val="2B468B"/>
                </a:solidFill>
              </a:rPr>
              <a:t>Информационно-образовательный проект «ШАГ» (Школа активного гражданина) </a:t>
            </a:r>
          </a:p>
          <a:p>
            <a:r>
              <a:rPr lang="ru-RU" sz="2400" dirty="0">
                <a:solidFill>
                  <a:srgbClr val="2B468B"/>
                </a:solidFill>
              </a:rPr>
              <a:t>V Международная студенческая НПК «Современная молодёжь - исследователи 21 века», Российская Федерация и 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100000">
              <a:srgbClr val="EFF6FB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76404" y="101533"/>
            <a:ext cx="1978908" cy="184038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2304B527-9723-4425-9ECD-9D43F4C2FC84}"/>
              </a:ext>
            </a:extLst>
          </p:cNvPr>
          <p:cNvSpPr txBox="1"/>
          <p:nvPr/>
        </p:nvSpPr>
        <p:spPr>
          <a:xfrm>
            <a:off x="1899000" y="1179917"/>
            <a:ext cx="7112597" cy="265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Поступив на эту специальность ты сможешь: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832A4CE-B278-44C1-974C-B094B723A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549" y1="60153" x2="11781" y2="68954"/>
                        <a14:foregroundMark x1="11781" y1="68954" x2="11327" y2="74041"/>
                        <a14:foregroundMark x1="11327" y1="74041" x2="11882" y2="79088"/>
                        <a14:foregroundMark x1="11882" y1="79088" x2="16448" y2="63625"/>
                        <a14:foregroundMark x1="16448" y1="63625" x2="16751" y2="70004"/>
                        <a14:foregroundMark x1="16751" y1="70004" x2="14682" y2="73436"/>
                        <a14:foregroundMark x1="14682" y1="73436" x2="14682" y2="73516"/>
                        <a14:backgroundMark x1="56534" y1="47759" x2="58375" y2="58781"/>
                        <a14:backgroundMark x1="58375" y1="58781" x2="59006" y2="53654"/>
                        <a14:backgroundMark x1="59006" y1="53654" x2="59057" y2="70610"/>
                        <a14:backgroundMark x1="58981" y1="74526" x2="58350" y2="79168"/>
                        <a14:backgroundMark x1="58350" y1="79168" x2="58350" y2="74405"/>
                        <a14:backgroundMark x1="58350" y1="74405" x2="59183" y2="74001"/>
                        <a14:backgroundMark x1="57593" y1="79895" x2="57896" y2="77998"/>
                        <a14:backgroundMark x1="58880" y1="79572" x2="58880" y2="78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4" t="20768" r="40821" b="17037"/>
          <a:stretch/>
        </p:blipFill>
        <p:spPr>
          <a:xfrm>
            <a:off x="304800" y="3821494"/>
            <a:ext cx="8382001" cy="639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45A805A-DC1F-4A27-BF18-3C5E75454C45}"/>
              </a:ext>
            </a:extLst>
          </p:cNvPr>
          <p:cNvGrpSpPr/>
          <p:nvPr/>
        </p:nvGrpSpPr>
        <p:grpSpPr>
          <a:xfrm>
            <a:off x="9767598" y="1179917"/>
            <a:ext cx="7876278" cy="8459383"/>
            <a:chOff x="0" y="0"/>
            <a:chExt cx="3690051" cy="3567128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842440A2-7B91-4606-B043-7F0A19FD6152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4292" y="9107083"/>
            <a:ext cx="1978908" cy="184038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1D13D2B-442E-4B5B-8352-9924DB809A9E}"/>
              </a:ext>
            </a:extLst>
          </p:cNvPr>
          <p:cNvSpPr/>
          <p:nvPr/>
        </p:nvSpPr>
        <p:spPr>
          <a:xfrm>
            <a:off x="864000" y="6133500"/>
            <a:ext cx="1143000" cy="129180"/>
          </a:xfrm>
          <a:prstGeom prst="rect">
            <a:avLst/>
          </a:prstGeom>
          <a:noFill/>
          <a:ln w="38100">
            <a:solidFill>
              <a:srgbClr val="98B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шеврон 20">
            <a:extLst>
              <a:ext uri="{FF2B5EF4-FFF2-40B4-BE49-F238E27FC236}">
                <a16:creationId xmlns="" xmlns:a16="http://schemas.microsoft.com/office/drawing/2014/main" id="{E7699554-9207-4C3C-BA9D-A7B8E344B724}"/>
              </a:ext>
            </a:extLst>
          </p:cNvPr>
          <p:cNvSpPr/>
          <p:nvPr/>
        </p:nvSpPr>
        <p:spPr>
          <a:xfrm>
            <a:off x="8806501" y="8555700"/>
            <a:ext cx="675000" cy="855000"/>
          </a:xfrm>
          <a:prstGeom prst="chevron">
            <a:avLst/>
          </a:prstGeom>
          <a:noFill/>
          <a:ln w="38100"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A72F50D-1BEE-4AD3-87C8-55E8131A2316}"/>
              </a:ext>
            </a:extLst>
          </p:cNvPr>
          <p:cNvSpPr/>
          <p:nvPr/>
        </p:nvSpPr>
        <p:spPr>
          <a:xfrm>
            <a:off x="10308860" y="1408500"/>
            <a:ext cx="6890140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400" dirty="0" smtClean="0"/>
              <a:t>осуществлять техническую эксплуатацию, ремонт, наладку </a:t>
            </a:r>
            <a:r>
              <a:rPr lang="ru-RU" sz="2400" dirty="0"/>
              <a:t>и </a:t>
            </a:r>
            <a:r>
              <a:rPr lang="ru-RU" sz="2400" dirty="0" smtClean="0"/>
              <a:t>контроль </a:t>
            </a:r>
            <a:r>
              <a:rPr lang="ru-RU" sz="2400" dirty="0"/>
              <a:t>работы систем автоматизации технологических процессов; </a:t>
            </a:r>
            <a:endParaRPr lang="ru-RU" sz="2400" dirty="0" smtClean="0"/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выявлять причины </a:t>
            </a:r>
            <a:r>
              <a:rPr lang="ru-RU" sz="2400" dirty="0"/>
              <a:t>неисправностей и отказов в работе средств автоматизации и автоматизированного оборудования; </a:t>
            </a:r>
            <a:endParaRPr lang="ru-RU" sz="2400" dirty="0" smtClean="0"/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использовать типовые схемы </a:t>
            </a:r>
            <a:r>
              <a:rPr lang="ru-RU" sz="2400" dirty="0"/>
              <a:t>автоматического управления для проектирования систем автоматизации технологических процессов; </a:t>
            </a:r>
            <a:endParaRPr lang="ru-RU" sz="2400" dirty="0" smtClean="0"/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применять элементы </a:t>
            </a:r>
            <a:r>
              <a:rPr lang="ru-RU" sz="2400" dirty="0"/>
              <a:t>автоматики в системах автоматизации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участвовать </a:t>
            </a:r>
            <a:r>
              <a:rPr lang="ru-RU" sz="2400" dirty="0"/>
              <a:t>в проектировании простейших систем автоматизации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осуществлять выбор </a:t>
            </a:r>
            <a:r>
              <a:rPr lang="ru-RU" sz="2400" dirty="0"/>
              <a:t>средств автоматизации для автоматизированных систем управления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составлять сметы </a:t>
            </a:r>
            <a:r>
              <a:rPr lang="ru-RU" sz="2400" dirty="0"/>
              <a:t>на работы по обслуживанию, ремонту, монтажу и наладке систем автоматизации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участвовать </a:t>
            </a:r>
            <a:r>
              <a:rPr lang="ru-RU" sz="2400" dirty="0"/>
              <a:t>в обосновании экономической эффективности проектируемых средств автоматизации; </a:t>
            </a:r>
            <a:endParaRPr lang="ru-RU" sz="2400" dirty="0" smtClean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100000">
              <a:srgbClr val="EFF6FB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76404" y="101533"/>
            <a:ext cx="1978908" cy="184038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2304B527-9723-4425-9ECD-9D43F4C2FC84}"/>
              </a:ext>
            </a:extLst>
          </p:cNvPr>
          <p:cNvSpPr txBox="1"/>
          <p:nvPr/>
        </p:nvSpPr>
        <p:spPr>
          <a:xfrm>
            <a:off x="1899000" y="1179917"/>
            <a:ext cx="7112597" cy="265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Поступив на эту специальность ты сможешь: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832A4CE-B278-44C1-974C-B094B723A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549" y1="60153" x2="11781" y2="68954"/>
                        <a14:foregroundMark x1="11781" y1="68954" x2="11327" y2="74041"/>
                        <a14:foregroundMark x1="11327" y1="74041" x2="11882" y2="79088"/>
                        <a14:foregroundMark x1="11882" y1="79088" x2="16448" y2="63625"/>
                        <a14:foregroundMark x1="16448" y1="63625" x2="16751" y2="70004"/>
                        <a14:foregroundMark x1="16751" y1="70004" x2="14682" y2="73436"/>
                        <a14:foregroundMark x1="14682" y1="73436" x2="14682" y2="73516"/>
                        <a14:backgroundMark x1="56534" y1="47759" x2="58375" y2="58781"/>
                        <a14:backgroundMark x1="58375" y1="58781" x2="59006" y2="53654"/>
                        <a14:backgroundMark x1="59006" y1="53654" x2="59057" y2="70610"/>
                        <a14:backgroundMark x1="58981" y1="74526" x2="58350" y2="79168"/>
                        <a14:backgroundMark x1="58350" y1="79168" x2="58350" y2="74405"/>
                        <a14:backgroundMark x1="58350" y1="74405" x2="59183" y2="74001"/>
                        <a14:backgroundMark x1="57593" y1="79895" x2="57896" y2="77998"/>
                        <a14:backgroundMark x1="58880" y1="79572" x2="58880" y2="78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4" t="20768" r="40821" b="17037"/>
          <a:stretch/>
        </p:blipFill>
        <p:spPr>
          <a:xfrm>
            <a:off x="304800" y="3821494"/>
            <a:ext cx="8382001" cy="639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45A805A-DC1F-4A27-BF18-3C5E75454C45}"/>
              </a:ext>
            </a:extLst>
          </p:cNvPr>
          <p:cNvGrpSpPr/>
          <p:nvPr/>
        </p:nvGrpSpPr>
        <p:grpSpPr>
          <a:xfrm>
            <a:off x="9767598" y="1179917"/>
            <a:ext cx="7876278" cy="8459383"/>
            <a:chOff x="0" y="0"/>
            <a:chExt cx="3690051" cy="3567128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842440A2-7B91-4606-B043-7F0A19FD6152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4292" y="9107083"/>
            <a:ext cx="1978908" cy="184038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1D13D2B-442E-4B5B-8352-9924DB809A9E}"/>
              </a:ext>
            </a:extLst>
          </p:cNvPr>
          <p:cNvSpPr/>
          <p:nvPr/>
        </p:nvSpPr>
        <p:spPr>
          <a:xfrm>
            <a:off x="864000" y="6133500"/>
            <a:ext cx="1143000" cy="129180"/>
          </a:xfrm>
          <a:prstGeom prst="rect">
            <a:avLst/>
          </a:prstGeom>
          <a:noFill/>
          <a:ln w="38100">
            <a:solidFill>
              <a:srgbClr val="98B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шеврон 20">
            <a:extLst>
              <a:ext uri="{FF2B5EF4-FFF2-40B4-BE49-F238E27FC236}">
                <a16:creationId xmlns="" xmlns:a16="http://schemas.microsoft.com/office/drawing/2014/main" id="{E7699554-9207-4C3C-BA9D-A7B8E344B724}"/>
              </a:ext>
            </a:extLst>
          </p:cNvPr>
          <p:cNvSpPr/>
          <p:nvPr/>
        </p:nvSpPr>
        <p:spPr>
          <a:xfrm>
            <a:off x="8806501" y="8555700"/>
            <a:ext cx="675000" cy="855000"/>
          </a:xfrm>
          <a:prstGeom prst="chevron">
            <a:avLst/>
          </a:prstGeom>
          <a:noFill/>
          <a:ln w="38100"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A72F50D-1BEE-4AD3-87C8-55E8131A2316}"/>
              </a:ext>
            </a:extLst>
          </p:cNvPr>
          <p:cNvSpPr/>
          <p:nvPr/>
        </p:nvSpPr>
        <p:spPr>
          <a:xfrm>
            <a:off x="10308860" y="1108430"/>
            <a:ext cx="6890140" cy="860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400" dirty="0" smtClean="0"/>
              <a:t>применять в </a:t>
            </a:r>
            <a:r>
              <a:rPr lang="ru-RU" sz="2400" dirty="0"/>
              <a:t>профессиональной деятельности </a:t>
            </a:r>
            <a:r>
              <a:rPr lang="ru-RU" sz="2400" dirty="0" smtClean="0"/>
              <a:t>компьютерные методы сбора</a:t>
            </a:r>
            <a:r>
              <a:rPr lang="ru-RU" sz="2400" dirty="0"/>
              <a:t>, хранения и обработки информации, </a:t>
            </a:r>
            <a:r>
              <a:rPr lang="ru-RU" sz="2400" dirty="0" smtClean="0"/>
              <a:t>современные информационные технологии; 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использовать системы </a:t>
            </a:r>
            <a:r>
              <a:rPr lang="ru-RU" sz="2400" dirty="0"/>
              <a:t>автоматического управления для выполнения профессиональных и производственных задач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проводить инструктаж </a:t>
            </a:r>
            <a:r>
              <a:rPr lang="ru-RU" sz="2400" dirty="0"/>
              <a:t>по технической эксплуатации средств автоматизации и автоматизированного оборудования в структурном подразделении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обеспечивать безопасные условия труда, требования </a:t>
            </a:r>
            <a:r>
              <a:rPr lang="ru-RU" sz="2400" dirty="0"/>
              <a:t>пожарной безопасности,</a:t>
            </a:r>
            <a:r>
              <a:rPr lang="ru-RU" sz="2400" dirty="0" smtClean="0"/>
              <a:t> проверять исправность </a:t>
            </a:r>
            <a:r>
              <a:rPr lang="ru-RU" sz="2400" dirty="0"/>
              <a:t>технических средств </a:t>
            </a:r>
            <a:r>
              <a:rPr lang="ru-RU" sz="2400" dirty="0" smtClean="0"/>
              <a:t>защиты, проводить мероприятия по </a:t>
            </a:r>
            <a:r>
              <a:rPr lang="ru-RU" sz="2400" dirty="0"/>
              <a:t>предотвращению производственного травматизма и профессиональных заболеваний в структурном подразделении; </a:t>
            </a:r>
            <a:endParaRPr lang="ru-RU" sz="2400" dirty="0" smtClean="0"/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участвовать </a:t>
            </a:r>
            <a:r>
              <a:rPr lang="ru-RU" sz="2400" dirty="0"/>
              <a:t>в мероприятиях по обеспечению охраны окружающей среды и энергосбережению</a:t>
            </a:r>
            <a:r>
              <a:rPr lang="ru-RU" sz="2400" dirty="0" smtClean="0"/>
              <a:t>;</a:t>
            </a:r>
          </a:p>
          <a:p>
            <a:pPr marL="0" lvl="1">
              <a:spcAft>
                <a:spcPts val="600"/>
              </a:spcAft>
            </a:pPr>
            <a:r>
              <a:rPr lang="ru-RU" sz="2400" dirty="0" smtClean="0"/>
              <a:t>выполнять работы </a:t>
            </a:r>
            <a:r>
              <a:rPr lang="ru-RU" sz="2400" dirty="0"/>
              <a:t>по одной или нескольким профессиям рабочего.</a:t>
            </a:r>
            <a:endParaRPr lang="ru-RU" sz="2400" dirty="0">
              <a:solidFill>
                <a:srgbClr val="2B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978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54000">
              <a:srgbClr val="EAF3FA"/>
            </a:gs>
            <a:gs pos="100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b="22477"/>
          <a:stretch/>
        </p:blipFill>
        <p:spPr>
          <a:xfrm>
            <a:off x="12745419" y="0"/>
            <a:ext cx="2123923" cy="153128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19755F6-3C17-4808-9F6D-ADD31ECFE6BF}"/>
              </a:ext>
            </a:extLst>
          </p:cNvPr>
          <p:cNvGrpSpPr/>
          <p:nvPr/>
        </p:nvGrpSpPr>
        <p:grpSpPr>
          <a:xfrm>
            <a:off x="1179000" y="4426806"/>
            <a:ext cx="15437887" cy="5818457"/>
            <a:chOff x="707309" y="1869714"/>
            <a:chExt cx="16014884" cy="6035924"/>
          </a:xfrm>
        </p:grpSpPr>
        <p:sp>
          <p:nvSpPr>
            <p:cNvPr id="21" name="Shape 561">
              <a:extLst>
                <a:ext uri="{FF2B5EF4-FFF2-40B4-BE49-F238E27FC236}">
                  <a16:creationId xmlns="" xmlns:a16="http://schemas.microsoft.com/office/drawing/2014/main" id="{C75191F2-D942-4B65-BDB5-99FAEA6A58AB}"/>
                </a:ext>
              </a:extLst>
            </p:cNvPr>
            <p:cNvSpPr/>
            <p:nvPr/>
          </p:nvSpPr>
          <p:spPr>
            <a:xfrm>
              <a:off x="707309" y="2713240"/>
              <a:ext cx="14187868" cy="5192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9050" cap="flat" cmpd="sng">
              <a:solidFill>
                <a:srgbClr val="98BBF5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 lIns="274238" tIns="137100" rIns="274238" bIns="137100" anchor="t" anchorCtr="0">
              <a:noAutofit/>
            </a:bodyPr>
            <a:lstStyle/>
            <a:p>
              <a:endParaRPr sz="5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" name="Shape 562">
              <a:extLst>
                <a:ext uri="{FF2B5EF4-FFF2-40B4-BE49-F238E27FC236}">
                  <a16:creationId xmlns="" xmlns:a16="http://schemas.microsoft.com/office/drawing/2014/main" id="{D18529C6-C702-44ED-AE65-BDAF8106D4C3}"/>
                </a:ext>
              </a:extLst>
            </p:cNvPr>
            <p:cNvSpPr/>
            <p:nvPr/>
          </p:nvSpPr>
          <p:spPr>
            <a:xfrm>
              <a:off x="6129158" y="5633755"/>
              <a:ext cx="1442707" cy="1439127"/>
            </a:xfrm>
            <a:prstGeom prst="ellipse">
              <a:avLst/>
            </a:prstGeom>
            <a:solidFill>
              <a:srgbClr val="F37E4F"/>
            </a:solidFill>
            <a:ln>
              <a:noFill/>
            </a:ln>
          </p:spPr>
          <p:txBody>
            <a:bodyPr lIns="274238" tIns="137100" rIns="274238" bIns="137100" anchor="ctr" anchorCtr="0">
              <a:noAutofit/>
            </a:bodyPr>
            <a:lstStyle/>
            <a:p>
              <a:pPr algn="ctr"/>
              <a:endParaRPr sz="7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Shape 563">
              <a:extLst>
                <a:ext uri="{FF2B5EF4-FFF2-40B4-BE49-F238E27FC236}">
                  <a16:creationId xmlns="" xmlns:a16="http://schemas.microsoft.com/office/drawing/2014/main" id="{3D71DAF3-9819-44D4-8918-989066FCE577}"/>
                </a:ext>
              </a:extLst>
            </p:cNvPr>
            <p:cNvSpPr/>
            <p:nvPr/>
          </p:nvSpPr>
          <p:spPr>
            <a:xfrm>
              <a:off x="8878613" y="3669588"/>
              <a:ext cx="1442707" cy="1439127"/>
            </a:xfrm>
            <a:prstGeom prst="ellipse">
              <a:avLst/>
            </a:prstGeom>
            <a:solidFill>
              <a:srgbClr val="FF9D5B"/>
            </a:solidFill>
            <a:ln>
              <a:noFill/>
            </a:ln>
          </p:spPr>
          <p:txBody>
            <a:bodyPr lIns="274238" tIns="137100" rIns="274238" bIns="137100" anchor="ctr" anchorCtr="0">
              <a:noAutofit/>
            </a:bodyPr>
            <a:lstStyle/>
            <a:p>
              <a:pPr algn="ctr"/>
              <a:endParaRPr sz="7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Shape 564">
              <a:extLst>
                <a:ext uri="{FF2B5EF4-FFF2-40B4-BE49-F238E27FC236}">
                  <a16:creationId xmlns="" xmlns:a16="http://schemas.microsoft.com/office/drawing/2014/main" id="{8F0698BF-450E-4DF0-8045-F63D2A658CA7}"/>
                </a:ext>
              </a:extLst>
            </p:cNvPr>
            <p:cNvSpPr/>
            <p:nvPr/>
          </p:nvSpPr>
          <p:spPr>
            <a:xfrm>
              <a:off x="11628069" y="4432038"/>
              <a:ext cx="1442707" cy="1439127"/>
            </a:xfrm>
            <a:prstGeom prst="ellipse">
              <a:avLst/>
            </a:prstGeom>
            <a:solidFill>
              <a:srgbClr val="ED7D2B"/>
            </a:solidFill>
            <a:ln>
              <a:noFill/>
            </a:ln>
          </p:spPr>
          <p:txBody>
            <a:bodyPr lIns="274238" tIns="137100" rIns="274238" bIns="137100" anchor="ctr" anchorCtr="0">
              <a:noAutofit/>
            </a:bodyPr>
            <a:lstStyle/>
            <a:p>
              <a:pPr algn="ctr"/>
              <a:endParaRPr sz="7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Shape 565">
              <a:extLst>
                <a:ext uri="{FF2B5EF4-FFF2-40B4-BE49-F238E27FC236}">
                  <a16:creationId xmlns="" xmlns:a16="http://schemas.microsoft.com/office/drawing/2014/main" id="{CD62A2A2-F55D-419A-A7A4-463257EBDF00}"/>
                </a:ext>
              </a:extLst>
            </p:cNvPr>
            <p:cNvSpPr/>
            <p:nvPr/>
          </p:nvSpPr>
          <p:spPr>
            <a:xfrm>
              <a:off x="3379703" y="4733523"/>
              <a:ext cx="1442707" cy="1439127"/>
            </a:xfrm>
            <a:prstGeom prst="ellipse">
              <a:avLst/>
            </a:prstGeom>
            <a:solidFill>
              <a:srgbClr val="B6453D"/>
            </a:solidFill>
            <a:ln>
              <a:noFill/>
            </a:ln>
          </p:spPr>
          <p:txBody>
            <a:bodyPr lIns="274238" tIns="137100" rIns="274238" bIns="137100" anchor="ctr" anchorCtr="0">
              <a:noAutofit/>
            </a:bodyPr>
            <a:lstStyle/>
            <a:p>
              <a:pPr algn="ctr"/>
              <a:endParaRPr sz="7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" name="Shape 566">
              <a:extLst>
                <a:ext uri="{FF2B5EF4-FFF2-40B4-BE49-F238E27FC236}">
                  <a16:creationId xmlns="" xmlns:a16="http://schemas.microsoft.com/office/drawing/2014/main" id="{174D06B9-445B-4EA8-930A-60EA1A6BF8B1}"/>
                </a:ext>
              </a:extLst>
            </p:cNvPr>
            <p:cNvGrpSpPr/>
            <p:nvPr/>
          </p:nvGrpSpPr>
          <p:grpSpPr>
            <a:xfrm>
              <a:off x="14814900" y="1869714"/>
              <a:ext cx="1907293" cy="1144664"/>
              <a:chOff x="10452100" y="1779589"/>
              <a:chExt cx="365125" cy="219075"/>
            </a:xfrm>
          </p:grpSpPr>
          <p:sp>
            <p:nvSpPr>
              <p:cNvPr id="38" name="Shape 567">
                <a:extLst>
                  <a:ext uri="{FF2B5EF4-FFF2-40B4-BE49-F238E27FC236}">
                    <a16:creationId xmlns="" xmlns:a16="http://schemas.microsoft.com/office/drawing/2014/main" id="{52BF0AE7-0EA7-4595-8E1E-968A5B14C3F4}"/>
                  </a:ext>
                </a:extLst>
              </p:cNvPr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2B468B"/>
              </a:solidFill>
              <a:ln>
                <a:noFill/>
              </a:ln>
            </p:spPr>
            <p:txBody>
              <a:bodyPr lIns="137138" tIns="68550" rIns="137138" bIns="68550" anchor="t" anchorCtr="0">
                <a:noAutofit/>
              </a:bodyPr>
              <a:lstStyle/>
              <a:p>
                <a:endParaRPr sz="5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9" name="Shape 568">
                <a:extLst>
                  <a:ext uri="{FF2B5EF4-FFF2-40B4-BE49-F238E27FC236}">
                    <a16:creationId xmlns="" xmlns:a16="http://schemas.microsoft.com/office/drawing/2014/main" id="{A6E8850C-058E-469B-BA7D-2AE194FEB4D8}"/>
                  </a:ext>
                </a:extLst>
              </p:cNvPr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98BBF5"/>
              </a:solidFill>
              <a:ln>
                <a:noFill/>
              </a:ln>
            </p:spPr>
            <p:txBody>
              <a:bodyPr lIns="137138" tIns="68550" rIns="137138" bIns="68550" anchor="t" anchorCtr="0">
                <a:noAutofit/>
              </a:bodyPr>
              <a:lstStyle/>
              <a:p>
                <a:endParaRPr sz="5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0" name="Shape 569">
                <a:extLst>
                  <a:ext uri="{FF2B5EF4-FFF2-40B4-BE49-F238E27FC236}">
                    <a16:creationId xmlns="" xmlns:a16="http://schemas.microsoft.com/office/drawing/2014/main" id="{16CD3028-6BA9-41BE-ABA1-6F2126E3BE03}"/>
                  </a:ext>
                </a:extLst>
              </p:cNvPr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lIns="137138" tIns="68550" rIns="137138" bIns="68550" anchor="t" anchorCtr="0">
                <a:noAutofit/>
              </a:bodyPr>
              <a:lstStyle/>
              <a:p>
                <a:endParaRPr sz="5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7" name="Shape 579">
              <a:extLst>
                <a:ext uri="{FF2B5EF4-FFF2-40B4-BE49-F238E27FC236}">
                  <a16:creationId xmlns="" xmlns:a16="http://schemas.microsoft.com/office/drawing/2014/main" id="{8DF05F36-4E57-4C7D-80CF-7904ED6CD9E0}"/>
                </a:ext>
              </a:extLst>
            </p:cNvPr>
            <p:cNvSpPr/>
            <p:nvPr/>
          </p:nvSpPr>
          <p:spPr>
            <a:xfrm>
              <a:off x="12031729" y="4838915"/>
              <a:ext cx="658720" cy="6798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027" y="87532"/>
                  </a:moveTo>
                  <a:lnTo>
                    <a:pt x="67027" y="87532"/>
                  </a:lnTo>
                  <a:cubicBezTo>
                    <a:pt x="67027" y="78441"/>
                    <a:pt x="74324" y="73506"/>
                    <a:pt x="86486" y="66753"/>
                  </a:cubicBezTo>
                  <a:cubicBezTo>
                    <a:pt x="100810" y="57402"/>
                    <a:pt x="119729" y="45974"/>
                    <a:pt x="119729" y="18441"/>
                  </a:cubicBezTo>
                  <a:cubicBezTo>
                    <a:pt x="119729" y="16103"/>
                    <a:pt x="117297" y="13766"/>
                    <a:pt x="115135" y="13766"/>
                  </a:cubicBezTo>
                  <a:cubicBezTo>
                    <a:pt x="93513" y="13766"/>
                    <a:pt x="93513" y="13766"/>
                    <a:pt x="93513" y="13766"/>
                  </a:cubicBezTo>
                  <a:cubicBezTo>
                    <a:pt x="88648" y="7012"/>
                    <a:pt x="79189" y="0"/>
                    <a:pt x="60000" y="0"/>
                  </a:cubicBezTo>
                  <a:cubicBezTo>
                    <a:pt x="40810" y="0"/>
                    <a:pt x="31351" y="7012"/>
                    <a:pt x="26486" y="13766"/>
                  </a:cubicBezTo>
                  <a:cubicBezTo>
                    <a:pt x="4864" y="13766"/>
                    <a:pt x="4864" y="13766"/>
                    <a:pt x="4864" y="13766"/>
                  </a:cubicBezTo>
                  <a:cubicBezTo>
                    <a:pt x="2432" y="13766"/>
                    <a:pt x="0" y="16103"/>
                    <a:pt x="0" y="18441"/>
                  </a:cubicBezTo>
                  <a:cubicBezTo>
                    <a:pt x="0" y="45974"/>
                    <a:pt x="16756" y="57402"/>
                    <a:pt x="33513" y="66753"/>
                  </a:cubicBezTo>
                  <a:cubicBezTo>
                    <a:pt x="45675" y="73506"/>
                    <a:pt x="52702" y="78441"/>
                    <a:pt x="52702" y="87532"/>
                  </a:cubicBezTo>
                  <a:cubicBezTo>
                    <a:pt x="52702" y="96623"/>
                    <a:pt x="52702" y="96623"/>
                    <a:pt x="52702" y="96623"/>
                  </a:cubicBezTo>
                  <a:cubicBezTo>
                    <a:pt x="38378" y="98961"/>
                    <a:pt x="28918" y="103636"/>
                    <a:pt x="28918" y="108051"/>
                  </a:cubicBezTo>
                  <a:cubicBezTo>
                    <a:pt x="28918" y="115064"/>
                    <a:pt x="43243" y="119740"/>
                    <a:pt x="60000" y="119740"/>
                  </a:cubicBezTo>
                  <a:cubicBezTo>
                    <a:pt x="76486" y="119740"/>
                    <a:pt x="88648" y="115064"/>
                    <a:pt x="88648" y="108051"/>
                  </a:cubicBezTo>
                  <a:cubicBezTo>
                    <a:pt x="88648" y="103636"/>
                    <a:pt x="81621" y="98961"/>
                    <a:pt x="67027" y="96623"/>
                  </a:cubicBezTo>
                  <a:lnTo>
                    <a:pt x="67027" y="87532"/>
                  </a:lnTo>
                  <a:close/>
                  <a:moveTo>
                    <a:pt x="86486" y="55064"/>
                  </a:moveTo>
                  <a:lnTo>
                    <a:pt x="86486" y="55064"/>
                  </a:lnTo>
                  <a:cubicBezTo>
                    <a:pt x="91081" y="48311"/>
                    <a:pt x="93513" y="36883"/>
                    <a:pt x="93513" y="23116"/>
                  </a:cubicBezTo>
                  <a:cubicBezTo>
                    <a:pt x="110270" y="23116"/>
                    <a:pt x="110270" y="23116"/>
                    <a:pt x="110270" y="23116"/>
                  </a:cubicBezTo>
                  <a:cubicBezTo>
                    <a:pt x="107837" y="39220"/>
                    <a:pt x="98378" y="48311"/>
                    <a:pt x="86486" y="55064"/>
                  </a:cubicBezTo>
                  <a:close/>
                  <a:moveTo>
                    <a:pt x="60000" y="9350"/>
                  </a:moveTo>
                  <a:lnTo>
                    <a:pt x="60000" y="9350"/>
                  </a:lnTo>
                  <a:cubicBezTo>
                    <a:pt x="79189" y="9350"/>
                    <a:pt x="86486" y="16103"/>
                    <a:pt x="86486" y="18441"/>
                  </a:cubicBezTo>
                  <a:cubicBezTo>
                    <a:pt x="86486" y="20779"/>
                    <a:pt x="79189" y="27532"/>
                    <a:pt x="60000" y="29870"/>
                  </a:cubicBezTo>
                  <a:cubicBezTo>
                    <a:pt x="40810" y="27532"/>
                    <a:pt x="33513" y="20779"/>
                    <a:pt x="33513" y="18441"/>
                  </a:cubicBezTo>
                  <a:cubicBezTo>
                    <a:pt x="33513" y="16103"/>
                    <a:pt x="40810" y="9350"/>
                    <a:pt x="60000" y="9350"/>
                  </a:cubicBezTo>
                  <a:close/>
                  <a:moveTo>
                    <a:pt x="9729" y="23116"/>
                  </a:moveTo>
                  <a:lnTo>
                    <a:pt x="9729" y="23116"/>
                  </a:lnTo>
                  <a:cubicBezTo>
                    <a:pt x="26486" y="23116"/>
                    <a:pt x="26486" y="23116"/>
                    <a:pt x="26486" y="23116"/>
                  </a:cubicBezTo>
                  <a:cubicBezTo>
                    <a:pt x="26486" y="36883"/>
                    <a:pt x="28918" y="48311"/>
                    <a:pt x="33513" y="55064"/>
                  </a:cubicBezTo>
                  <a:cubicBezTo>
                    <a:pt x="21621" y="48311"/>
                    <a:pt x="9729" y="39220"/>
                    <a:pt x="9729" y="23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37100" tIns="68550" rIns="137100" bIns="68550" anchor="ctr" anchorCtr="0">
              <a:noAutofit/>
            </a:bodyPr>
            <a:lstStyle/>
            <a:p>
              <a:endParaRPr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Shape 580">
              <a:extLst>
                <a:ext uri="{FF2B5EF4-FFF2-40B4-BE49-F238E27FC236}">
                  <a16:creationId xmlns="" xmlns:a16="http://schemas.microsoft.com/office/drawing/2014/main" id="{F66658FA-3EA3-493B-BF2B-E2BBBEC21671}"/>
                </a:ext>
              </a:extLst>
            </p:cNvPr>
            <p:cNvSpPr/>
            <p:nvPr/>
          </p:nvSpPr>
          <p:spPr>
            <a:xfrm>
              <a:off x="6481981" y="6032386"/>
              <a:ext cx="731910" cy="6588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37100" tIns="68550" rIns="137100" bIns="68550" anchor="ctr" anchorCtr="0">
              <a:noAutofit/>
            </a:bodyPr>
            <a:lstStyle/>
            <a:p>
              <a:endParaRPr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" name="Shape 581">
              <a:extLst>
                <a:ext uri="{FF2B5EF4-FFF2-40B4-BE49-F238E27FC236}">
                  <a16:creationId xmlns="" xmlns:a16="http://schemas.microsoft.com/office/drawing/2014/main" id="{D836C905-095F-4B40-822F-28684C28383B}"/>
                </a:ext>
              </a:extLst>
            </p:cNvPr>
            <p:cNvSpPr/>
            <p:nvPr/>
          </p:nvSpPr>
          <p:spPr>
            <a:xfrm>
              <a:off x="9275610" y="4008196"/>
              <a:ext cx="658720" cy="6798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37100" tIns="68550" rIns="137100" bIns="68550" anchor="ctr" anchorCtr="0">
              <a:noAutofit/>
            </a:bodyPr>
            <a:lstStyle/>
            <a:p>
              <a:endParaRPr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" name="Shape 582">
              <a:extLst>
                <a:ext uri="{FF2B5EF4-FFF2-40B4-BE49-F238E27FC236}">
                  <a16:creationId xmlns="" xmlns:a16="http://schemas.microsoft.com/office/drawing/2014/main" id="{91038996-F23C-46D3-A0E3-CBD551755D4A}"/>
                </a:ext>
              </a:extLst>
            </p:cNvPr>
            <p:cNvSpPr/>
            <p:nvPr/>
          </p:nvSpPr>
          <p:spPr>
            <a:xfrm>
              <a:off x="3728928" y="5124856"/>
              <a:ext cx="669177" cy="685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37100" tIns="68550" rIns="137100" bIns="68550" anchor="ctr" anchorCtr="0">
              <a:noAutofit/>
            </a:bodyPr>
            <a:lstStyle/>
            <a:p>
              <a:endParaRPr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2" name="Picture 4">
            <a:extLst>
              <a:ext uri="{FF2B5EF4-FFF2-40B4-BE49-F238E27FC236}">
                <a16:creationId xmlns="" xmlns:a16="http://schemas.microsoft.com/office/drawing/2014/main" id="{E8893101-3926-43AC-BBBE-CF9EDAAD1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67246" y="611090"/>
            <a:ext cx="1978908" cy="1840384"/>
          </a:xfrm>
          <a:prstGeom prst="rect">
            <a:avLst/>
          </a:prstGeom>
        </p:spPr>
      </p:pic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47F469EB-5FBB-4B85-8F68-BF9165E7BA74}"/>
              </a:ext>
            </a:extLst>
          </p:cNvPr>
          <p:cNvSpPr txBox="1">
            <a:spLocks/>
          </p:cNvSpPr>
          <p:nvPr/>
        </p:nvSpPr>
        <p:spPr>
          <a:xfrm>
            <a:off x="1923495" y="1096736"/>
            <a:ext cx="8166514" cy="17359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2B468B"/>
                </a:solidFill>
              </a:rPr>
              <a:t>Обучение по специальности обеспечивает получение квалификации «</a:t>
            </a:r>
            <a:r>
              <a:rPr lang="ru-RU" sz="2400" b="1" dirty="0" smtClean="0">
                <a:solidFill>
                  <a:srgbClr val="2B468B"/>
                </a:solidFill>
              </a:rPr>
              <a:t>Техник-электромеханик» </a:t>
            </a:r>
            <a:r>
              <a:rPr lang="ru-RU" sz="2400" b="1" dirty="0">
                <a:solidFill>
                  <a:srgbClr val="2B468B"/>
                </a:solidFill>
              </a:rPr>
              <a:t>и не менее одной из профессий рабочего:</a:t>
            </a:r>
          </a:p>
          <a:p>
            <a:pPr marL="0" indent="0">
              <a:spcAft>
                <a:spcPts val="600"/>
              </a:spcAft>
              <a:buNone/>
            </a:pPr>
            <a:endParaRPr lang="ru-RU" sz="2400" dirty="0">
              <a:solidFill>
                <a:srgbClr val="2B468B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DCD5B1D-A89D-49D8-B605-DFCC937FD31A}"/>
              </a:ext>
            </a:extLst>
          </p:cNvPr>
          <p:cNvSpPr/>
          <p:nvPr/>
        </p:nvSpPr>
        <p:spPr>
          <a:xfrm>
            <a:off x="1923495" y="2905786"/>
            <a:ext cx="100360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2B468B"/>
                </a:solidFill>
              </a:rPr>
              <a:t>Монтажник приборов и систем автоматики(3-4 </a:t>
            </a:r>
            <a:r>
              <a:rPr lang="ru-RU" sz="2400" dirty="0">
                <a:solidFill>
                  <a:srgbClr val="2B468B"/>
                </a:solidFill>
              </a:rPr>
              <a:t>разряд);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2B468B"/>
                </a:solidFill>
              </a:rPr>
              <a:t>Наладчик технологического оборудования(3-5 </a:t>
            </a:r>
            <a:r>
              <a:rPr lang="ru-RU" sz="2400" dirty="0">
                <a:solidFill>
                  <a:srgbClr val="2B468B"/>
                </a:solidFill>
              </a:rPr>
              <a:t>разряд);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2B468B"/>
                </a:solidFill>
              </a:rPr>
              <a:t>Слесарь по контрольно измерительным приборам и автоматике (3-4 </a:t>
            </a:r>
            <a:r>
              <a:rPr lang="ru-RU" sz="2400" dirty="0">
                <a:solidFill>
                  <a:srgbClr val="2B468B"/>
                </a:solidFill>
              </a:rPr>
              <a:t>разряд</a:t>
            </a:r>
            <a:r>
              <a:rPr lang="ru-RU" sz="2400" dirty="0" smtClean="0">
                <a:solidFill>
                  <a:srgbClr val="2B468B"/>
                </a:solidFill>
              </a:rPr>
              <a:t>);</a:t>
            </a:r>
            <a:endParaRPr lang="ru-RU" sz="2400" dirty="0">
              <a:solidFill>
                <a:srgbClr val="2B468B"/>
              </a:solidFill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EAF3FA"/>
            </a:gs>
            <a:gs pos="100000">
              <a:srgbClr val="EAF3FA"/>
            </a:gs>
            <a:gs pos="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>
            <a:extLst>
              <a:ext uri="{FF2B5EF4-FFF2-40B4-BE49-F238E27FC236}">
                <a16:creationId xmlns="" xmlns:a16="http://schemas.microsoft.com/office/drawing/2014/main" id="{27105A29-B572-4956-BEF2-29B0C5D8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63099" y="1773814"/>
            <a:ext cx="2086036" cy="194001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845876" y="1109883"/>
            <a:ext cx="9251176" cy="19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19"/>
              </a:lnSpc>
            </a:pPr>
            <a:r>
              <a:rPr lang="ru-RU" sz="5400" b="1" spc="-71" dirty="0">
                <a:solidFill>
                  <a:srgbClr val="2B468B"/>
                </a:solidFill>
                <a:latin typeface="+mj-lt"/>
              </a:rPr>
              <a:t>Преимущества обучения в филиале БНТУ </a:t>
            </a:r>
            <a:r>
              <a:rPr lang="en-US" sz="5400" b="1" spc="-71" dirty="0">
                <a:solidFill>
                  <a:srgbClr val="2B468B"/>
                </a:solidFill>
                <a:latin typeface="+mj-lt"/>
              </a:rPr>
              <a:t>“</a:t>
            </a:r>
            <a:r>
              <a:rPr lang="ru-RU" sz="5400" b="1" spc="-71" dirty="0">
                <a:solidFill>
                  <a:srgbClr val="2B468B"/>
                </a:solidFill>
                <a:latin typeface="+mj-lt"/>
              </a:rPr>
              <a:t>МГПК</a:t>
            </a:r>
            <a:r>
              <a:rPr lang="en-US" sz="5400" b="1" spc="-71" dirty="0">
                <a:solidFill>
                  <a:srgbClr val="2B468B"/>
                </a:solidFill>
                <a:latin typeface="+mj-lt"/>
              </a:rPr>
              <a:t>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974180" y="5493905"/>
            <a:ext cx="6250495" cy="3432350"/>
            <a:chOff x="0" y="0"/>
            <a:chExt cx="5037041" cy="2766003"/>
          </a:xfrm>
          <a:solidFill>
            <a:srgbClr val="EAF3FA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037041" cy="2766003"/>
            </a:xfrm>
            <a:custGeom>
              <a:avLst/>
              <a:gdLst/>
              <a:ahLst/>
              <a:cxnLst/>
              <a:rect l="l" t="t" r="r" b="b"/>
              <a:pathLst>
                <a:path w="5037041" h="2766003">
                  <a:moveTo>
                    <a:pt x="4912581" y="2766003"/>
                  </a:moveTo>
                  <a:lnTo>
                    <a:pt x="124460" y="2766003"/>
                  </a:lnTo>
                  <a:cubicBezTo>
                    <a:pt x="55880" y="2766003"/>
                    <a:pt x="0" y="2710123"/>
                    <a:pt x="0" y="26415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12581" y="0"/>
                  </a:lnTo>
                  <a:cubicBezTo>
                    <a:pt x="4981161" y="0"/>
                    <a:pt x="5037041" y="55880"/>
                    <a:pt x="5037041" y="124460"/>
                  </a:cubicBezTo>
                  <a:lnTo>
                    <a:pt x="5037041" y="2641543"/>
                  </a:lnTo>
                  <a:cubicBezTo>
                    <a:pt x="5037041" y="2710123"/>
                    <a:pt x="4981161" y="2766003"/>
                    <a:pt x="4912581" y="2766003"/>
                  </a:cubicBezTo>
                  <a:close/>
                </a:path>
              </a:pathLst>
            </a:custGeom>
            <a:solidFill>
              <a:srgbClr val="B1D3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584932" y="5355562"/>
            <a:ext cx="6740808" cy="1010511"/>
            <a:chOff x="0" y="0"/>
            <a:chExt cx="5432166" cy="814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584932" y="6541538"/>
            <a:ext cx="6740808" cy="1010511"/>
            <a:chOff x="0" y="0"/>
            <a:chExt cx="5432166" cy="814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584932" y="7724541"/>
            <a:ext cx="6740808" cy="1010511"/>
            <a:chOff x="0" y="0"/>
            <a:chExt cx="5432166" cy="814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079677" y="7727368"/>
            <a:ext cx="1010511" cy="10105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079677" y="6541391"/>
            <a:ext cx="1010511" cy="10105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116799" y="5355562"/>
            <a:ext cx="1010511" cy="101051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63268" y="3119786"/>
            <a:ext cx="2117498" cy="196927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28058" y="1629866"/>
            <a:ext cx="6250495" cy="3432350"/>
            <a:chOff x="0" y="0"/>
            <a:chExt cx="5037041" cy="2766003"/>
          </a:xfrm>
          <a:solidFill>
            <a:srgbClr val="B1D3FF"/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37041" cy="2766003"/>
            </a:xfrm>
            <a:custGeom>
              <a:avLst/>
              <a:gdLst/>
              <a:ahLst/>
              <a:cxnLst/>
              <a:rect l="l" t="t" r="r" b="b"/>
              <a:pathLst>
                <a:path w="5037041" h="2766003">
                  <a:moveTo>
                    <a:pt x="4912581" y="2766003"/>
                  </a:moveTo>
                  <a:lnTo>
                    <a:pt x="124460" y="2766003"/>
                  </a:lnTo>
                  <a:cubicBezTo>
                    <a:pt x="55880" y="2766003"/>
                    <a:pt x="0" y="2710123"/>
                    <a:pt x="0" y="26415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12581" y="0"/>
                  </a:lnTo>
                  <a:cubicBezTo>
                    <a:pt x="4981161" y="0"/>
                    <a:pt x="5037041" y="55880"/>
                    <a:pt x="5037041" y="124460"/>
                  </a:cubicBezTo>
                  <a:lnTo>
                    <a:pt x="5037041" y="2641543"/>
                  </a:lnTo>
                  <a:cubicBezTo>
                    <a:pt x="5037041" y="2710123"/>
                    <a:pt x="4981161" y="2766003"/>
                    <a:pt x="4912581" y="2766003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5"/>
          <p:cNvGrpSpPr/>
          <p:nvPr/>
        </p:nvGrpSpPr>
        <p:grpSpPr>
          <a:xfrm>
            <a:off x="10238810" y="1491523"/>
            <a:ext cx="6740808" cy="1010511"/>
            <a:chOff x="0" y="0"/>
            <a:chExt cx="5432166" cy="8143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40226" y="1498419"/>
            <a:ext cx="1003615" cy="1003615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0238810" y="2677500"/>
            <a:ext cx="6740808" cy="1010511"/>
            <a:chOff x="0" y="0"/>
            <a:chExt cx="5432166" cy="81433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40226" y="2677500"/>
            <a:ext cx="1010511" cy="101051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0238810" y="3860502"/>
            <a:ext cx="6740808" cy="1010511"/>
            <a:chOff x="0" y="0"/>
            <a:chExt cx="5432166" cy="81433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40226" y="3870225"/>
            <a:ext cx="1003615" cy="1003615"/>
          </a:xfrm>
          <a:prstGeom prst="rect">
            <a:avLst/>
          </a:prstGeom>
        </p:spPr>
      </p:pic>
      <p:pic>
        <p:nvPicPr>
          <p:cNvPr id="37" name="Рисунок 36" descr="Открытая книга">
            <a:extLst>
              <a:ext uri="{FF2B5EF4-FFF2-40B4-BE49-F238E27FC236}">
                <a16:creationId xmlns="" xmlns:a16="http://schemas.microsoft.com/office/drawing/2014/main" id="{6426F614-4BCD-4ADF-9946-26A1DE20B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7613" y="5519011"/>
            <a:ext cx="796374" cy="796374"/>
          </a:xfrm>
          <a:prstGeom prst="rect">
            <a:avLst/>
          </a:prstGeom>
        </p:spPr>
      </p:pic>
      <p:pic>
        <p:nvPicPr>
          <p:cNvPr id="51" name="Рисунок 50" descr="Академическая шапочка">
            <a:extLst>
              <a:ext uri="{FF2B5EF4-FFF2-40B4-BE49-F238E27FC236}">
                <a16:creationId xmlns="" xmlns:a16="http://schemas.microsoft.com/office/drawing/2014/main" id="{795CAB05-99D3-4B37-A664-D0BDB9FA9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70112" y="1581123"/>
            <a:ext cx="796374" cy="79637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C68516E-BCFF-4982-8775-A090B78EE48E}"/>
              </a:ext>
            </a:extLst>
          </p:cNvPr>
          <p:cNvSpPr/>
          <p:nvPr/>
        </p:nvSpPr>
        <p:spPr>
          <a:xfrm>
            <a:off x="10622054" y="1747524"/>
            <a:ext cx="4859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Один из лучших филиалов БНТУ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3D562CD-8586-4EAA-A10C-6251D755C5B1}"/>
              </a:ext>
            </a:extLst>
          </p:cNvPr>
          <p:cNvSpPr/>
          <p:nvPr/>
        </p:nvSpPr>
        <p:spPr>
          <a:xfrm>
            <a:off x="10629119" y="2927144"/>
            <a:ext cx="5548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Сокращённая форма обучения в БНТУ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5E4B8C6-B5CE-48E3-AFE1-48D602E37A9A}"/>
              </a:ext>
            </a:extLst>
          </p:cNvPr>
          <p:cNvSpPr/>
          <p:nvPr/>
        </p:nvSpPr>
        <p:spPr>
          <a:xfrm>
            <a:off x="10617014" y="3990972"/>
            <a:ext cx="625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Практико-ориентированный подход в обучении.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C97D8AA-21D4-41D1-BE74-04D80A30799F}"/>
              </a:ext>
            </a:extLst>
          </p:cNvPr>
          <p:cNvSpPr/>
          <p:nvPr/>
        </p:nvSpPr>
        <p:spPr>
          <a:xfrm>
            <a:off x="11247905" y="5437429"/>
            <a:ext cx="6366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Уникальная и современная учебная программа.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21C37C-406A-4B92-98D1-3077D5B213AB}"/>
              </a:ext>
            </a:extLst>
          </p:cNvPr>
          <p:cNvSpPr/>
          <p:nvPr/>
        </p:nvSpPr>
        <p:spPr>
          <a:xfrm>
            <a:off x="11249626" y="6632575"/>
            <a:ext cx="5411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Высококлассный педагогический состав.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1E9303A-8122-4212-A98F-1FE55DC45AC1}"/>
              </a:ext>
            </a:extLst>
          </p:cNvPr>
          <p:cNvSpPr/>
          <p:nvPr/>
        </p:nvSpPr>
        <p:spPr>
          <a:xfrm>
            <a:off x="11247905" y="7812530"/>
            <a:ext cx="7139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Широкий спектр выбора мест прохождения практики. 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="" xmlns:a16="http://schemas.microsoft.com/office/drawing/2014/main" id="{DBCBB0A2-C0BB-41F1-B5C4-E3E093EC3AD4}"/>
              </a:ext>
            </a:extLst>
          </p:cNvPr>
          <p:cNvGrpSpPr/>
          <p:nvPr/>
        </p:nvGrpSpPr>
        <p:grpSpPr>
          <a:xfrm>
            <a:off x="2277606" y="5493905"/>
            <a:ext cx="6250495" cy="3432350"/>
            <a:chOff x="0" y="0"/>
            <a:chExt cx="5037041" cy="2766003"/>
          </a:xfrm>
          <a:solidFill>
            <a:srgbClr val="EAF3FA"/>
          </a:solidFill>
        </p:grpSpPr>
        <p:sp>
          <p:nvSpPr>
            <p:cNvPr id="44" name="Freeform 6">
              <a:extLst>
                <a:ext uri="{FF2B5EF4-FFF2-40B4-BE49-F238E27FC236}">
                  <a16:creationId xmlns="" xmlns:a16="http://schemas.microsoft.com/office/drawing/2014/main" id="{D629DB07-7A74-46BB-9367-BF804707D867}"/>
                </a:ext>
              </a:extLst>
            </p:cNvPr>
            <p:cNvSpPr/>
            <p:nvPr/>
          </p:nvSpPr>
          <p:spPr>
            <a:xfrm>
              <a:off x="0" y="0"/>
              <a:ext cx="5037041" cy="2766003"/>
            </a:xfrm>
            <a:custGeom>
              <a:avLst/>
              <a:gdLst/>
              <a:ahLst/>
              <a:cxnLst/>
              <a:rect l="l" t="t" r="r" b="b"/>
              <a:pathLst>
                <a:path w="5037041" h="2766003">
                  <a:moveTo>
                    <a:pt x="4912581" y="2766003"/>
                  </a:moveTo>
                  <a:lnTo>
                    <a:pt x="124460" y="2766003"/>
                  </a:lnTo>
                  <a:cubicBezTo>
                    <a:pt x="55880" y="2766003"/>
                    <a:pt x="0" y="2710123"/>
                    <a:pt x="0" y="26415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12581" y="0"/>
                  </a:lnTo>
                  <a:cubicBezTo>
                    <a:pt x="4981161" y="0"/>
                    <a:pt x="5037041" y="55880"/>
                    <a:pt x="5037041" y="124460"/>
                  </a:cubicBezTo>
                  <a:lnTo>
                    <a:pt x="5037041" y="2641543"/>
                  </a:lnTo>
                  <a:cubicBezTo>
                    <a:pt x="5037041" y="2710123"/>
                    <a:pt x="4981161" y="2766003"/>
                    <a:pt x="4912581" y="2766003"/>
                  </a:cubicBezTo>
                  <a:close/>
                </a:path>
              </a:pathLst>
            </a:custGeom>
            <a:solidFill>
              <a:srgbClr val="B1D3FF"/>
            </a:solidFill>
          </p:spPr>
        </p:sp>
      </p:grpSp>
      <p:grpSp>
        <p:nvGrpSpPr>
          <p:cNvPr id="45" name="Group 7">
            <a:extLst>
              <a:ext uri="{FF2B5EF4-FFF2-40B4-BE49-F238E27FC236}">
                <a16:creationId xmlns="" xmlns:a16="http://schemas.microsoft.com/office/drawing/2014/main" id="{3765FAFA-57EC-4C05-AD3D-77DF30C0D3DF}"/>
              </a:ext>
            </a:extLst>
          </p:cNvPr>
          <p:cNvGrpSpPr/>
          <p:nvPr/>
        </p:nvGrpSpPr>
        <p:grpSpPr>
          <a:xfrm>
            <a:off x="1888358" y="5355562"/>
            <a:ext cx="6740808" cy="1343355"/>
            <a:chOff x="0" y="0"/>
            <a:chExt cx="5432166" cy="814333"/>
          </a:xfrm>
        </p:grpSpPr>
        <p:sp>
          <p:nvSpPr>
            <p:cNvPr id="46" name="Freeform 8">
              <a:extLst>
                <a:ext uri="{FF2B5EF4-FFF2-40B4-BE49-F238E27FC236}">
                  <a16:creationId xmlns="" xmlns:a16="http://schemas.microsoft.com/office/drawing/2014/main" id="{E17FD699-9BEB-4CCA-8690-E53D205A0C64}"/>
                </a:ext>
              </a:extLst>
            </p:cNvPr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7" name="Group 9">
            <a:extLst>
              <a:ext uri="{FF2B5EF4-FFF2-40B4-BE49-F238E27FC236}">
                <a16:creationId xmlns="" xmlns:a16="http://schemas.microsoft.com/office/drawing/2014/main" id="{83077496-FB0F-410E-8816-2308387DBF93}"/>
              </a:ext>
            </a:extLst>
          </p:cNvPr>
          <p:cNvGrpSpPr/>
          <p:nvPr/>
        </p:nvGrpSpPr>
        <p:grpSpPr>
          <a:xfrm>
            <a:off x="1888358" y="6913764"/>
            <a:ext cx="6740808" cy="1608624"/>
            <a:chOff x="0" y="0"/>
            <a:chExt cx="5432166" cy="814333"/>
          </a:xfrm>
        </p:grpSpPr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8BE7DEF4-F288-43C0-916A-F3F2D3E65590}"/>
                </a:ext>
              </a:extLst>
            </p:cNvPr>
            <p:cNvSpPr/>
            <p:nvPr/>
          </p:nvSpPr>
          <p:spPr>
            <a:xfrm>
              <a:off x="0" y="0"/>
              <a:ext cx="5432166" cy="814333"/>
            </a:xfrm>
            <a:custGeom>
              <a:avLst/>
              <a:gdLst/>
              <a:ahLst/>
              <a:cxnLst/>
              <a:rect l="l" t="t" r="r" b="b"/>
              <a:pathLst>
                <a:path w="5432166" h="814333">
                  <a:moveTo>
                    <a:pt x="5307706" y="814333"/>
                  </a:moveTo>
                  <a:lnTo>
                    <a:pt x="124460" y="814333"/>
                  </a:lnTo>
                  <a:cubicBezTo>
                    <a:pt x="55880" y="814333"/>
                    <a:pt x="0" y="758453"/>
                    <a:pt x="0" y="689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7706" y="0"/>
                  </a:lnTo>
                  <a:cubicBezTo>
                    <a:pt x="5376286" y="0"/>
                    <a:pt x="5432166" y="55880"/>
                    <a:pt x="5432166" y="124460"/>
                  </a:cubicBezTo>
                  <a:lnTo>
                    <a:pt x="5432166" y="689873"/>
                  </a:lnTo>
                  <a:cubicBezTo>
                    <a:pt x="5432166" y="758453"/>
                    <a:pt x="5376286" y="814333"/>
                    <a:pt x="5307706" y="8143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6052AFB-9889-44A3-9DE2-17A8A7CC8C37}"/>
              </a:ext>
            </a:extLst>
          </p:cNvPr>
          <p:cNvSpPr/>
          <p:nvPr/>
        </p:nvSpPr>
        <p:spPr>
          <a:xfrm>
            <a:off x="2748745" y="5462480"/>
            <a:ext cx="5604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Ежегодное участие учащихся в республиканских и международных конкурсах, конференциях.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409DFA-0FB0-4188-98D4-C0371B667FD9}"/>
              </a:ext>
            </a:extLst>
          </p:cNvPr>
          <p:cNvSpPr/>
          <p:nvPr/>
        </p:nvSpPr>
        <p:spPr>
          <a:xfrm>
            <a:off x="2701225" y="6954777"/>
            <a:ext cx="6062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5394"/>
                </a:solidFill>
              </a:rPr>
              <a:t>Развивающиеся традиции студенческого самоуправления: танцевальный коллектив, медиацентр, спортивные группы и многое другое.</a:t>
            </a:r>
          </a:p>
        </p:txBody>
      </p:sp>
      <p:pic>
        <p:nvPicPr>
          <p:cNvPr id="39" name="Рисунок 38" descr="Аудитория">
            <a:extLst>
              <a:ext uri="{FF2B5EF4-FFF2-40B4-BE49-F238E27FC236}">
                <a16:creationId xmlns="" xmlns:a16="http://schemas.microsoft.com/office/drawing/2014/main" id="{C9ECD443-9148-4112-9AD4-DA1ACC3F83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86852" y="6624008"/>
            <a:ext cx="796374" cy="796374"/>
          </a:xfrm>
          <a:prstGeom prst="rect">
            <a:avLst/>
          </a:prstGeom>
        </p:spPr>
      </p:pic>
      <p:pic>
        <p:nvPicPr>
          <p:cNvPr id="49" name="Рисунок 48" descr="Школа">
            <a:extLst>
              <a:ext uri="{FF2B5EF4-FFF2-40B4-BE49-F238E27FC236}">
                <a16:creationId xmlns="" xmlns:a16="http://schemas.microsoft.com/office/drawing/2014/main" id="{30DF4D9E-8F44-413B-A5E5-073033E4CE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93814" y="7767715"/>
            <a:ext cx="796374" cy="796374"/>
          </a:xfrm>
          <a:prstGeom prst="rect">
            <a:avLst/>
          </a:prstGeom>
        </p:spPr>
      </p:pic>
      <p:pic>
        <p:nvPicPr>
          <p:cNvPr id="52" name="Рисунок 51" descr="Часы">
            <a:extLst>
              <a:ext uri="{FF2B5EF4-FFF2-40B4-BE49-F238E27FC236}">
                <a16:creationId xmlns="" xmlns:a16="http://schemas.microsoft.com/office/drawing/2014/main" id="{E3F4EF0A-8A7E-48BD-91C0-D7989F8697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71135" y="2780545"/>
            <a:ext cx="796374" cy="796374"/>
          </a:xfrm>
          <a:prstGeom prst="rect">
            <a:avLst/>
          </a:prstGeom>
        </p:spPr>
      </p:pic>
      <p:pic>
        <p:nvPicPr>
          <p:cNvPr id="56" name="Рисунок 55" descr="Вопросы">
            <a:extLst>
              <a:ext uri="{FF2B5EF4-FFF2-40B4-BE49-F238E27FC236}">
                <a16:creationId xmlns="" xmlns:a16="http://schemas.microsoft.com/office/drawing/2014/main" id="{5CDCEC86-5CCB-4EBA-946A-9FD1D4898E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097979" y="3971792"/>
            <a:ext cx="796374" cy="796374"/>
          </a:xfrm>
          <a:prstGeom prst="rect">
            <a:avLst/>
          </a:prstGeom>
        </p:spPr>
      </p:pic>
      <p:pic>
        <p:nvPicPr>
          <p:cNvPr id="55" name="Рисунок 54" descr="Кубок">
            <a:extLst>
              <a:ext uri="{FF2B5EF4-FFF2-40B4-BE49-F238E27FC236}">
                <a16:creationId xmlns="" xmlns:a16="http://schemas.microsoft.com/office/drawing/2014/main" id="{CBCD9A20-8CA3-4B74-AEF0-AC036DC335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371" y="5624313"/>
            <a:ext cx="796374" cy="796374"/>
          </a:xfrm>
          <a:prstGeom prst="rect">
            <a:avLst/>
          </a:prstGeom>
        </p:spPr>
      </p:pic>
      <p:pic>
        <p:nvPicPr>
          <p:cNvPr id="58" name="Рисунок 57" descr="Ленточки">
            <a:extLst>
              <a:ext uri="{FF2B5EF4-FFF2-40B4-BE49-F238E27FC236}">
                <a16:creationId xmlns="" xmlns:a16="http://schemas.microsoft.com/office/drawing/2014/main" id="{E6A16C43-4F51-438D-B28C-B6A1ABCFBF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52371" y="7319889"/>
            <a:ext cx="796374" cy="796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54000">
              <a:srgbClr val="EAF3FA"/>
            </a:gs>
            <a:gs pos="100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7">
            <a:extLst>
              <a:ext uri="{FF2B5EF4-FFF2-40B4-BE49-F238E27FC236}">
                <a16:creationId xmlns="" xmlns:a16="http://schemas.microsoft.com/office/drawing/2014/main" id="{6571F9DC-A8E9-4149-9910-A5C96B1A5720}"/>
              </a:ext>
            </a:extLst>
          </p:cNvPr>
          <p:cNvGrpSpPr/>
          <p:nvPr/>
        </p:nvGrpSpPr>
        <p:grpSpPr>
          <a:xfrm>
            <a:off x="7119000" y="1899860"/>
            <a:ext cx="8816574" cy="8193639"/>
            <a:chOff x="0" y="0"/>
            <a:chExt cx="3690051" cy="3567128"/>
          </a:xfrm>
          <a:solidFill>
            <a:schemeClr val="bg1"/>
          </a:solidFill>
        </p:grpSpPr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2ECAC160-BCDB-499E-A80B-212779F3EECB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TextBox 3"/>
          <p:cNvSpPr txBox="1"/>
          <p:nvPr/>
        </p:nvSpPr>
        <p:spPr>
          <a:xfrm>
            <a:off x="1899000" y="867386"/>
            <a:ext cx="5426344" cy="1814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Изучаемые дисциплины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348414" y="1905639"/>
            <a:ext cx="8925174" cy="8001000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2" name="Group 7">
            <a:extLst>
              <a:ext uri="{FF2B5EF4-FFF2-40B4-BE49-F238E27FC236}">
                <a16:creationId xmlns="" xmlns:a16="http://schemas.microsoft.com/office/drawing/2014/main" id="{138FBD6B-36AD-46C0-B4F4-9C435F321C18}"/>
              </a:ext>
            </a:extLst>
          </p:cNvPr>
          <p:cNvGrpSpPr/>
          <p:nvPr/>
        </p:nvGrpSpPr>
        <p:grpSpPr>
          <a:xfrm rot="2700000">
            <a:off x="8207632" y="1530244"/>
            <a:ext cx="816219" cy="804757"/>
            <a:chOff x="0" y="0"/>
            <a:chExt cx="3690051" cy="3567128"/>
          </a:xfrm>
        </p:grpSpPr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19CB5C7D-9082-4B3C-B6D8-20263687B6C6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E67F876D-D35F-42A1-87CF-C22802D7300A}"/>
              </a:ext>
            </a:extLst>
          </p:cNvPr>
          <p:cNvGrpSpPr/>
          <p:nvPr/>
        </p:nvGrpSpPr>
        <p:grpSpPr>
          <a:xfrm>
            <a:off x="-1417948" y="3889000"/>
            <a:ext cx="7818748" cy="7750743"/>
            <a:chOff x="-1417948" y="3889000"/>
            <a:chExt cx="7818748" cy="7750743"/>
          </a:xfrm>
        </p:grpSpPr>
        <p:grpSp>
          <p:nvGrpSpPr>
            <p:cNvPr id="21" name="Группа 20">
              <a:extLst>
                <a:ext uri="{FF2B5EF4-FFF2-40B4-BE49-F238E27FC236}">
                  <a16:creationId xmlns="" xmlns:a16="http://schemas.microsoft.com/office/drawing/2014/main" id="{E3D2CB74-064E-4B15-8503-6ED0BD59E8AF}"/>
                </a:ext>
              </a:extLst>
            </p:cNvPr>
            <p:cNvGrpSpPr/>
            <p:nvPr/>
          </p:nvGrpSpPr>
          <p:grpSpPr>
            <a:xfrm>
              <a:off x="-1417948" y="3889000"/>
              <a:ext cx="7818748" cy="7750743"/>
              <a:chOff x="-1417948" y="3889000"/>
              <a:chExt cx="7818748" cy="7750743"/>
            </a:xfrm>
          </p:grpSpPr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7ED76E8F-B4CE-4CF9-B3A3-C71C215934EE}"/>
                  </a:ext>
                </a:extLst>
              </p:cNvPr>
              <p:cNvSpPr/>
              <p:nvPr/>
            </p:nvSpPr>
            <p:spPr>
              <a:xfrm>
                <a:off x="-1417948" y="6154766"/>
                <a:ext cx="6595326" cy="5484977"/>
              </a:xfrm>
              <a:prstGeom prst="ellipse">
                <a:avLst/>
              </a:prstGeom>
              <a:solidFill>
                <a:srgbClr val="EAF3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="" xmlns:a16="http://schemas.microsoft.com/office/drawing/2014/main" id="{7185832E-A8B1-4264-8E6F-F6338B710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57745" y1="70933" x2="57947" y2="65482"/>
                            <a14:backgroundMark x1="57947" y1="65482" x2="57745" y2="70569"/>
                            <a14:backgroundMark x1="57745" y1="70569" x2="57669" y2="67259"/>
                            <a14:backgroundMark x1="57669" y1="71740" x2="58350" y2="71740"/>
                            <a14:backgroundMark x1="57316" y1="64594" x2="57114" y2="62212"/>
                            <a14:backgroundMark x1="57316" y1="61930" x2="57114" y2="603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2" t="20768" r="8877" b="17037"/>
              <a:stretch/>
            </p:blipFill>
            <p:spPr>
              <a:xfrm>
                <a:off x="773171" y="3889000"/>
                <a:ext cx="5627629" cy="639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1CB0EDCD-1141-4613-8BD9-8BA98F4600D3}"/>
                </a:ext>
              </a:extLst>
            </p:cNvPr>
            <p:cNvGrpSpPr/>
            <p:nvPr/>
          </p:nvGrpSpPr>
          <p:grpSpPr>
            <a:xfrm>
              <a:off x="-195436" y="7023410"/>
              <a:ext cx="5710828" cy="1325180"/>
              <a:chOff x="-195436" y="7023410"/>
              <a:chExt cx="5710828" cy="132518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9ACB8356-FBEA-40B1-A302-AA3705B01A2B}"/>
                  </a:ext>
                </a:extLst>
              </p:cNvPr>
              <p:cNvSpPr/>
              <p:nvPr/>
            </p:nvSpPr>
            <p:spPr>
              <a:xfrm>
                <a:off x="4567778" y="702341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98BB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="" xmlns:a16="http://schemas.microsoft.com/office/drawing/2014/main" id="{AF5C8BDF-E48F-496E-8E2A-EA8F303BA6EC}"/>
                  </a:ext>
                </a:extLst>
              </p:cNvPr>
              <p:cNvSpPr/>
              <p:nvPr/>
            </p:nvSpPr>
            <p:spPr>
              <a:xfrm>
                <a:off x="-195436" y="820350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ED7D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DAFF6B8-58E8-448A-9B8B-E30D1CC4BD13}"/>
              </a:ext>
            </a:extLst>
          </p:cNvPr>
          <p:cNvSpPr/>
          <p:nvPr/>
        </p:nvSpPr>
        <p:spPr>
          <a:xfrm>
            <a:off x="7839000" y="2177320"/>
            <a:ext cx="4706344" cy="772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Белорусский язык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Белорусская литература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Русский язык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Русская литература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Иностранный язык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Математика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Черчение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История Беларуси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Всемирная История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Обществоведение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bg1"/>
                </a:solidFill>
              </a:rPr>
              <a:t>Физическая культура и здоровье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bg1"/>
                </a:solidFill>
              </a:rPr>
              <a:t>Допризывная и медицинская подготовка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72826B0-A9C2-4E50-BD84-4F759B1A3C50}"/>
              </a:ext>
            </a:extLst>
          </p:cNvPr>
          <p:cNvSpPr/>
          <p:nvPr/>
        </p:nvSpPr>
        <p:spPr>
          <a:xfrm>
            <a:off x="12190703" y="2177320"/>
            <a:ext cx="385200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Информатика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Физика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Химия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География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Биология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4C0C6505-F013-4717-82DA-836E4F0362AF}"/>
              </a:ext>
            </a:extLst>
          </p:cNvPr>
          <p:cNvGrpSpPr/>
          <p:nvPr/>
        </p:nvGrpSpPr>
        <p:grpSpPr>
          <a:xfrm>
            <a:off x="7807622" y="992638"/>
            <a:ext cx="8465966" cy="390985"/>
            <a:chOff x="8093216" y="998305"/>
            <a:chExt cx="8465966" cy="390985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F1E282A6-C854-46BC-8164-86CADB3052B4}"/>
                </a:ext>
              </a:extLst>
            </p:cNvPr>
            <p:cNvGrpSpPr/>
            <p:nvPr/>
          </p:nvGrpSpPr>
          <p:grpSpPr>
            <a:xfrm>
              <a:off x="8093216" y="1004085"/>
              <a:ext cx="6248216" cy="385205"/>
              <a:chOff x="8109913" y="1203451"/>
              <a:chExt cx="6248216" cy="385205"/>
            </a:xfrm>
          </p:grpSpPr>
          <p:sp>
            <p:nvSpPr>
              <p:cNvPr id="20" name="TextBox 14">
                <a:extLst>
                  <a:ext uri="{FF2B5EF4-FFF2-40B4-BE49-F238E27FC236}">
                    <a16:creationId xmlns="" xmlns:a16="http://schemas.microsoft.com/office/drawing/2014/main" id="{0A041510-B494-4F32-BC63-057CCBD06300}"/>
                  </a:ext>
                </a:extLst>
              </p:cNvPr>
              <p:cNvSpPr txBox="1"/>
              <p:nvPr/>
            </p:nvSpPr>
            <p:spPr>
              <a:xfrm>
                <a:off x="8109913" y="1203451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1-ом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="" xmlns:a16="http://schemas.microsoft.com/office/drawing/2014/main" id="{10AA690A-3C01-47F4-9104-C16C3CB8A496}"/>
                  </a:ext>
                </a:extLst>
              </p:cNvPr>
              <p:cNvSpPr txBox="1"/>
              <p:nvPr/>
            </p:nvSpPr>
            <p:spPr>
              <a:xfrm>
                <a:off x="10338561" y="1206625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2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10" name="TextBox 14">
                <a:extLst>
                  <a:ext uri="{FF2B5EF4-FFF2-40B4-BE49-F238E27FC236}">
                    <a16:creationId xmlns="" xmlns:a16="http://schemas.microsoft.com/office/drawing/2014/main" id="{A3CBFEFD-FCEB-4BDA-835C-9D9FF42F637A}"/>
                  </a:ext>
                </a:extLst>
              </p:cNvPr>
              <p:cNvSpPr txBox="1"/>
              <p:nvPr/>
            </p:nvSpPr>
            <p:spPr>
              <a:xfrm>
                <a:off x="12562041" y="1206625"/>
                <a:ext cx="1796088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3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</p:grpSp>
        <p:sp>
          <p:nvSpPr>
            <p:cNvPr id="27" name="TextBox 14">
              <a:extLst>
                <a:ext uri="{FF2B5EF4-FFF2-40B4-BE49-F238E27FC236}">
                  <a16:creationId xmlns="" xmlns:a16="http://schemas.microsoft.com/office/drawing/2014/main" id="{06A3E9A7-C6FF-4359-BD6F-79F2729CEF56}"/>
                </a:ext>
              </a:extLst>
            </p:cNvPr>
            <p:cNvSpPr txBox="1"/>
            <p:nvPr/>
          </p:nvSpPr>
          <p:spPr>
            <a:xfrm>
              <a:off x="14763095" y="998305"/>
              <a:ext cx="1796087" cy="382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spc="-137" dirty="0">
                  <a:solidFill>
                    <a:srgbClr val="0B5394"/>
                  </a:solidFill>
                  <a:latin typeface="+mj-lt"/>
                </a:rPr>
                <a:t>На 4-ом курсе</a:t>
              </a:r>
              <a:endParaRPr lang="en-US" sz="2400" spc="-137" dirty="0">
                <a:solidFill>
                  <a:srgbClr val="0B5394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54000">
              <a:srgbClr val="EAF3FA"/>
            </a:gs>
            <a:gs pos="100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">
            <a:extLst>
              <a:ext uri="{FF2B5EF4-FFF2-40B4-BE49-F238E27FC236}">
                <a16:creationId xmlns="" xmlns:a16="http://schemas.microsoft.com/office/drawing/2014/main" id="{7CFFECA7-9E39-489D-955F-A71207A15425}"/>
              </a:ext>
            </a:extLst>
          </p:cNvPr>
          <p:cNvGrpSpPr/>
          <p:nvPr/>
        </p:nvGrpSpPr>
        <p:grpSpPr>
          <a:xfrm>
            <a:off x="7119000" y="1899860"/>
            <a:ext cx="8816574" cy="8193639"/>
            <a:chOff x="0" y="0"/>
            <a:chExt cx="3690051" cy="3567128"/>
          </a:xfrm>
          <a:solidFill>
            <a:schemeClr val="bg1"/>
          </a:solidFill>
        </p:grpSpPr>
        <p:sp>
          <p:nvSpPr>
            <p:cNvPr id="27" name="Freeform 8">
              <a:extLst>
                <a:ext uri="{FF2B5EF4-FFF2-40B4-BE49-F238E27FC236}">
                  <a16:creationId xmlns="" xmlns:a16="http://schemas.microsoft.com/office/drawing/2014/main" id="{7D8D8B0F-A1CD-4F60-8714-CEF7FF82FCB2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7348414" y="1905639"/>
            <a:ext cx="8925174" cy="8001000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2" name="Group 7">
            <a:extLst>
              <a:ext uri="{FF2B5EF4-FFF2-40B4-BE49-F238E27FC236}">
                <a16:creationId xmlns="" xmlns:a16="http://schemas.microsoft.com/office/drawing/2014/main" id="{138FBD6B-36AD-46C0-B4F4-9C435F321C18}"/>
              </a:ext>
            </a:extLst>
          </p:cNvPr>
          <p:cNvGrpSpPr/>
          <p:nvPr/>
        </p:nvGrpSpPr>
        <p:grpSpPr>
          <a:xfrm rot="2700000">
            <a:off x="10355123" y="1562618"/>
            <a:ext cx="816219" cy="804757"/>
            <a:chOff x="0" y="0"/>
            <a:chExt cx="3690051" cy="3567128"/>
          </a:xfrm>
        </p:grpSpPr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19CB5C7D-9082-4B3C-B6D8-20263687B6C6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02313787-499A-4580-B16F-B018D5B39C75}"/>
              </a:ext>
            </a:extLst>
          </p:cNvPr>
          <p:cNvGrpSpPr/>
          <p:nvPr/>
        </p:nvGrpSpPr>
        <p:grpSpPr>
          <a:xfrm>
            <a:off x="-1417948" y="3889000"/>
            <a:ext cx="7818748" cy="7750743"/>
            <a:chOff x="-1417948" y="3889000"/>
            <a:chExt cx="7818748" cy="7750743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EA6AB897-9815-4F5A-9286-97FE184CC24C}"/>
                </a:ext>
              </a:extLst>
            </p:cNvPr>
            <p:cNvGrpSpPr/>
            <p:nvPr/>
          </p:nvGrpSpPr>
          <p:grpSpPr>
            <a:xfrm>
              <a:off x="-1417948" y="3889000"/>
              <a:ext cx="7818748" cy="7750743"/>
              <a:chOff x="-1417948" y="3889000"/>
              <a:chExt cx="7818748" cy="775074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DE1880BD-58DE-420D-9434-F8199E18279F}"/>
                  </a:ext>
                </a:extLst>
              </p:cNvPr>
              <p:cNvSpPr/>
              <p:nvPr/>
            </p:nvSpPr>
            <p:spPr>
              <a:xfrm>
                <a:off x="-1417948" y="6154766"/>
                <a:ext cx="6595326" cy="5484977"/>
              </a:xfrm>
              <a:prstGeom prst="ellipse">
                <a:avLst/>
              </a:prstGeom>
              <a:solidFill>
                <a:srgbClr val="EAF3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843DF7E6-5D6A-4126-96BD-0B836EB35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57745" y1="70933" x2="57947" y2="65482"/>
                            <a14:backgroundMark x1="57947" y1="65482" x2="57745" y2="70569"/>
                            <a14:backgroundMark x1="57745" y1="70569" x2="57669" y2="67259"/>
                            <a14:backgroundMark x1="57669" y1="71740" x2="58350" y2="71740"/>
                            <a14:backgroundMark x1="57316" y1="64594" x2="57114" y2="62212"/>
                            <a14:backgroundMark x1="57316" y1="61930" x2="57114" y2="603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2" t="20768" r="8877" b="17037"/>
              <a:stretch/>
            </p:blipFill>
            <p:spPr>
              <a:xfrm>
                <a:off x="773171" y="3889000"/>
                <a:ext cx="5627629" cy="639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98A6DCD3-7D0E-4477-9C41-0078B11E4489}"/>
                </a:ext>
              </a:extLst>
            </p:cNvPr>
            <p:cNvGrpSpPr/>
            <p:nvPr/>
          </p:nvGrpSpPr>
          <p:grpSpPr>
            <a:xfrm>
              <a:off x="-195436" y="7023410"/>
              <a:ext cx="5710828" cy="1325180"/>
              <a:chOff x="-195436" y="7023410"/>
              <a:chExt cx="5710828" cy="1325180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C98470FB-C99A-442F-BC22-00C06DFDE8C0}"/>
                  </a:ext>
                </a:extLst>
              </p:cNvPr>
              <p:cNvSpPr/>
              <p:nvPr/>
            </p:nvSpPr>
            <p:spPr>
              <a:xfrm>
                <a:off x="4567778" y="702341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98BB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1EB08D49-4364-47CB-B0DE-D8FBA803A4EC}"/>
                  </a:ext>
                </a:extLst>
              </p:cNvPr>
              <p:cNvSpPr/>
              <p:nvPr/>
            </p:nvSpPr>
            <p:spPr>
              <a:xfrm>
                <a:off x="-195436" y="820350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ED7D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5" name="TextBox 3">
            <a:extLst>
              <a:ext uri="{FF2B5EF4-FFF2-40B4-BE49-F238E27FC236}">
                <a16:creationId xmlns="" xmlns:a16="http://schemas.microsoft.com/office/drawing/2014/main" id="{B691CC52-176A-42B5-8601-1EDDF42896B5}"/>
              </a:ext>
            </a:extLst>
          </p:cNvPr>
          <p:cNvSpPr txBox="1"/>
          <p:nvPr/>
        </p:nvSpPr>
        <p:spPr>
          <a:xfrm>
            <a:off x="1873634" y="867386"/>
            <a:ext cx="4844355" cy="1814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Изучаемые дисциплины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C3F5146-D0D7-4138-BF02-530EBDBBB0B2}"/>
              </a:ext>
            </a:extLst>
          </p:cNvPr>
          <p:cNvSpPr/>
          <p:nvPr/>
        </p:nvSpPr>
        <p:spPr>
          <a:xfrm>
            <a:off x="7839000" y="2177320"/>
            <a:ext cx="4012568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Астрономия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История белорусской государственности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Защита </a:t>
            </a:r>
            <a:r>
              <a:rPr lang="ru-RU" sz="2400" dirty="0">
                <a:solidFill>
                  <a:schemeClr val="bg1"/>
                </a:solidFill>
              </a:rPr>
              <a:t>населения и </a:t>
            </a:r>
            <a:r>
              <a:rPr lang="ru-RU" sz="2400" dirty="0" smtClean="0">
                <a:solidFill>
                  <a:schemeClr val="bg1"/>
                </a:solidFill>
              </a:rPr>
              <a:t>территорий </a:t>
            </a: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2400" dirty="0" smtClean="0">
                <a:solidFill>
                  <a:schemeClr val="bg1"/>
                </a:solidFill>
              </a:rPr>
              <a:t>ЧС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Охрана труда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Охрана окружающей среды и энергоснабжение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Основы инженерной графики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Иностранный </a:t>
            </a:r>
            <a:r>
              <a:rPr lang="ru-RU" sz="2400" dirty="0">
                <a:solidFill>
                  <a:schemeClr val="bg1"/>
                </a:solidFill>
              </a:rPr>
              <a:t>язык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Математика в профессиональной деятельности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Материаловедение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Промышленная электроника и микроэлектроника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091F62C-215C-4D29-AC20-4ABE27A7B12C}"/>
              </a:ext>
            </a:extLst>
          </p:cNvPr>
          <p:cNvSpPr/>
          <p:nvPr/>
        </p:nvSpPr>
        <p:spPr>
          <a:xfrm>
            <a:off x="12189581" y="2196870"/>
            <a:ext cx="39754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Основы технической механики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Стандартизация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нормирование точности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Электрические измерения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Теоретические основы электротехники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Электрические машины и аппараты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Основы </a:t>
            </a:r>
            <a:r>
              <a:rPr lang="ru-RU" sz="2400" dirty="0" err="1" smtClean="0">
                <a:solidFill>
                  <a:schemeClr val="bg1"/>
                </a:solidFill>
              </a:rPr>
              <a:t>гидро</a:t>
            </a:r>
            <a:r>
              <a:rPr lang="ru-RU" sz="2400" dirty="0" smtClean="0">
                <a:solidFill>
                  <a:schemeClr val="bg1"/>
                </a:solidFill>
              </a:rPr>
              <a:t>- и </a:t>
            </a:r>
            <a:r>
              <a:rPr lang="ru-RU" sz="2400" dirty="0" err="1" smtClean="0">
                <a:solidFill>
                  <a:schemeClr val="bg1"/>
                </a:solidFill>
              </a:rPr>
              <a:t>пневмопривода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Физическая культура и </a:t>
            </a:r>
            <a:r>
              <a:rPr lang="ru-RU" sz="2400" dirty="0" smtClean="0">
                <a:solidFill>
                  <a:schemeClr val="bg1"/>
                </a:solidFill>
              </a:rPr>
              <a:t>здоровье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CB566948-2EDA-4983-8096-2A344CB5EF07}"/>
              </a:ext>
            </a:extLst>
          </p:cNvPr>
          <p:cNvGrpSpPr/>
          <p:nvPr/>
        </p:nvGrpSpPr>
        <p:grpSpPr>
          <a:xfrm>
            <a:off x="7807622" y="992638"/>
            <a:ext cx="8465966" cy="390985"/>
            <a:chOff x="8093216" y="998305"/>
            <a:chExt cx="8465966" cy="390985"/>
          </a:xfrm>
        </p:grpSpPr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E0C4FC70-DFC3-4D7A-A8C6-A68B667D0C80}"/>
                </a:ext>
              </a:extLst>
            </p:cNvPr>
            <p:cNvGrpSpPr/>
            <p:nvPr/>
          </p:nvGrpSpPr>
          <p:grpSpPr>
            <a:xfrm>
              <a:off x="8093216" y="1004085"/>
              <a:ext cx="6248216" cy="385205"/>
              <a:chOff x="8109913" y="1203451"/>
              <a:chExt cx="6248216" cy="385205"/>
            </a:xfrm>
          </p:grpSpPr>
          <p:sp>
            <p:nvSpPr>
              <p:cNvPr id="33" name="TextBox 14">
                <a:extLst>
                  <a:ext uri="{FF2B5EF4-FFF2-40B4-BE49-F238E27FC236}">
                    <a16:creationId xmlns="" xmlns:a16="http://schemas.microsoft.com/office/drawing/2014/main" id="{A75170D2-B2AD-402B-8A07-F61DB887A367}"/>
                  </a:ext>
                </a:extLst>
              </p:cNvPr>
              <p:cNvSpPr txBox="1"/>
              <p:nvPr/>
            </p:nvSpPr>
            <p:spPr>
              <a:xfrm>
                <a:off x="8109913" y="1203451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1-ом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34" name="TextBox 14">
                <a:extLst>
                  <a:ext uri="{FF2B5EF4-FFF2-40B4-BE49-F238E27FC236}">
                    <a16:creationId xmlns="" xmlns:a16="http://schemas.microsoft.com/office/drawing/2014/main" id="{840270F8-776B-44AB-A25F-D34F645A18DB}"/>
                  </a:ext>
                </a:extLst>
              </p:cNvPr>
              <p:cNvSpPr txBox="1"/>
              <p:nvPr/>
            </p:nvSpPr>
            <p:spPr>
              <a:xfrm>
                <a:off x="10338561" y="1206625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2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35" name="TextBox 14">
                <a:extLst>
                  <a:ext uri="{FF2B5EF4-FFF2-40B4-BE49-F238E27FC236}">
                    <a16:creationId xmlns="" xmlns:a16="http://schemas.microsoft.com/office/drawing/2014/main" id="{CB08EB02-7570-4832-BA02-21FEC2C452BD}"/>
                  </a:ext>
                </a:extLst>
              </p:cNvPr>
              <p:cNvSpPr txBox="1"/>
              <p:nvPr/>
            </p:nvSpPr>
            <p:spPr>
              <a:xfrm>
                <a:off x="12562041" y="1206625"/>
                <a:ext cx="1796088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3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</p:grp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741C69DB-84BF-4566-AE86-0A5710B18B5A}"/>
                </a:ext>
              </a:extLst>
            </p:cNvPr>
            <p:cNvSpPr txBox="1"/>
            <p:nvPr/>
          </p:nvSpPr>
          <p:spPr>
            <a:xfrm>
              <a:off x="14763095" y="998305"/>
              <a:ext cx="1796087" cy="382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spc="-137" dirty="0">
                  <a:solidFill>
                    <a:srgbClr val="0B5394"/>
                  </a:solidFill>
                  <a:latin typeface="+mj-lt"/>
                </a:rPr>
                <a:t>На 4-ом курсе</a:t>
              </a:r>
              <a:endParaRPr lang="en-US" sz="2400" spc="-137" dirty="0">
                <a:solidFill>
                  <a:srgbClr val="0B539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68409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54000">
              <a:srgbClr val="EAF3FA"/>
            </a:gs>
            <a:gs pos="100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>
            <a:extLst>
              <a:ext uri="{FF2B5EF4-FFF2-40B4-BE49-F238E27FC236}">
                <a16:creationId xmlns="" xmlns:a16="http://schemas.microsoft.com/office/drawing/2014/main" id="{1F40D7E1-602F-4E3A-9527-B2B96D44AED5}"/>
              </a:ext>
            </a:extLst>
          </p:cNvPr>
          <p:cNvGrpSpPr/>
          <p:nvPr/>
        </p:nvGrpSpPr>
        <p:grpSpPr>
          <a:xfrm>
            <a:off x="7119000" y="1899860"/>
            <a:ext cx="8816574" cy="8193639"/>
            <a:chOff x="0" y="0"/>
            <a:chExt cx="3690051" cy="3567128"/>
          </a:xfrm>
          <a:solidFill>
            <a:schemeClr val="bg1"/>
          </a:solidFill>
        </p:grpSpPr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E0F974DE-7539-4C9C-A9D8-9F73E51FDA11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7325344" y="1879760"/>
            <a:ext cx="8925174" cy="8001000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2" name="Group 7">
            <a:extLst>
              <a:ext uri="{FF2B5EF4-FFF2-40B4-BE49-F238E27FC236}">
                <a16:creationId xmlns="" xmlns:a16="http://schemas.microsoft.com/office/drawing/2014/main" id="{138FBD6B-36AD-46C0-B4F4-9C435F321C18}"/>
              </a:ext>
            </a:extLst>
          </p:cNvPr>
          <p:cNvGrpSpPr/>
          <p:nvPr/>
        </p:nvGrpSpPr>
        <p:grpSpPr>
          <a:xfrm rot="2700000">
            <a:off x="12609390" y="1551060"/>
            <a:ext cx="816219" cy="804757"/>
            <a:chOff x="0" y="0"/>
            <a:chExt cx="3690051" cy="3567128"/>
          </a:xfrm>
        </p:grpSpPr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19CB5C7D-9082-4B3C-B6D8-20263687B6C6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D5DCF8ED-3728-43ED-9C42-C53A4226C1E6}"/>
              </a:ext>
            </a:extLst>
          </p:cNvPr>
          <p:cNvGrpSpPr/>
          <p:nvPr/>
        </p:nvGrpSpPr>
        <p:grpSpPr>
          <a:xfrm>
            <a:off x="-1417948" y="3889000"/>
            <a:ext cx="7818748" cy="7750743"/>
            <a:chOff x="-1417948" y="3889000"/>
            <a:chExt cx="7818748" cy="7750743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1AABF8A-E94D-460A-AB23-0F6C93676436}"/>
                </a:ext>
              </a:extLst>
            </p:cNvPr>
            <p:cNvGrpSpPr/>
            <p:nvPr/>
          </p:nvGrpSpPr>
          <p:grpSpPr>
            <a:xfrm>
              <a:off x="-1417948" y="3889000"/>
              <a:ext cx="7818748" cy="7750743"/>
              <a:chOff x="-1417948" y="3889000"/>
              <a:chExt cx="7818748" cy="775074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75D4291C-E235-4A52-8816-CD6C763C8342}"/>
                  </a:ext>
                </a:extLst>
              </p:cNvPr>
              <p:cNvSpPr/>
              <p:nvPr/>
            </p:nvSpPr>
            <p:spPr>
              <a:xfrm>
                <a:off x="-1417948" y="6154766"/>
                <a:ext cx="6595326" cy="5484977"/>
              </a:xfrm>
              <a:prstGeom prst="ellipse">
                <a:avLst/>
              </a:prstGeom>
              <a:solidFill>
                <a:srgbClr val="EAF3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5DB54B4B-01BC-4BB9-946B-9417E2E47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57745" y1="70933" x2="57947" y2="65482"/>
                            <a14:backgroundMark x1="57947" y1="65482" x2="57745" y2="70569"/>
                            <a14:backgroundMark x1="57745" y1="70569" x2="57669" y2="67259"/>
                            <a14:backgroundMark x1="57669" y1="71740" x2="58350" y2="71740"/>
                            <a14:backgroundMark x1="57316" y1="64594" x2="57114" y2="62212"/>
                            <a14:backgroundMark x1="57316" y1="61930" x2="57114" y2="603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2" t="20768" r="8877" b="17037"/>
              <a:stretch/>
            </p:blipFill>
            <p:spPr>
              <a:xfrm>
                <a:off x="773171" y="3889000"/>
                <a:ext cx="5627629" cy="639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A38E4548-77A3-4782-87D7-A2419A262457}"/>
                </a:ext>
              </a:extLst>
            </p:cNvPr>
            <p:cNvGrpSpPr/>
            <p:nvPr/>
          </p:nvGrpSpPr>
          <p:grpSpPr>
            <a:xfrm>
              <a:off x="-195436" y="7023410"/>
              <a:ext cx="5710828" cy="1325180"/>
              <a:chOff x="-195436" y="7023410"/>
              <a:chExt cx="5710828" cy="1325180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5050D08E-9A58-48AD-8E4F-781FE96FCE8C}"/>
                  </a:ext>
                </a:extLst>
              </p:cNvPr>
              <p:cNvSpPr/>
              <p:nvPr/>
            </p:nvSpPr>
            <p:spPr>
              <a:xfrm>
                <a:off x="4567778" y="702341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98BB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A5B52B23-08ED-475E-8406-CEB03706756F}"/>
                  </a:ext>
                </a:extLst>
              </p:cNvPr>
              <p:cNvSpPr/>
              <p:nvPr/>
            </p:nvSpPr>
            <p:spPr>
              <a:xfrm>
                <a:off x="-195436" y="820350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ED7D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6" name="TextBox 3">
            <a:extLst>
              <a:ext uri="{FF2B5EF4-FFF2-40B4-BE49-F238E27FC236}">
                <a16:creationId xmlns="" xmlns:a16="http://schemas.microsoft.com/office/drawing/2014/main" id="{5162B9BA-F744-4B4E-8105-AE2B5C722AF9}"/>
              </a:ext>
            </a:extLst>
          </p:cNvPr>
          <p:cNvSpPr txBox="1"/>
          <p:nvPr/>
        </p:nvSpPr>
        <p:spPr>
          <a:xfrm>
            <a:off x="1899000" y="867386"/>
            <a:ext cx="5426344" cy="1814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Изучаемые дисциплины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56E77D0-A20B-4DEA-BFB1-730BA7F766F8}"/>
              </a:ext>
            </a:extLst>
          </p:cNvPr>
          <p:cNvSpPr/>
          <p:nvPr/>
        </p:nvSpPr>
        <p:spPr>
          <a:xfrm>
            <a:off x="11983414" y="2173598"/>
            <a:ext cx="429017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Физическая </a:t>
            </a:r>
            <a:r>
              <a:rPr lang="ru-RU" sz="2400" dirty="0">
                <a:solidFill>
                  <a:schemeClr val="bg1"/>
                </a:solidFill>
              </a:rPr>
              <a:t>культура и здоровье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Основы экономики  организации и предпринимательской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8681759-0D6C-47E5-8006-2A319CCAE36F}"/>
              </a:ext>
            </a:extLst>
          </p:cNvPr>
          <p:cNvSpPr/>
          <p:nvPr/>
        </p:nvSpPr>
        <p:spPr>
          <a:xfrm>
            <a:off x="7839001" y="2177320"/>
            <a:ext cx="3970113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Деловые коммуникации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Белорусский язык (профессиональная лексика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Микропроцессорная техника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Информационные </a:t>
            </a:r>
            <a:r>
              <a:rPr lang="ru-RU" sz="2400" dirty="0">
                <a:solidFill>
                  <a:schemeClr val="bg1"/>
                </a:solidFill>
              </a:rPr>
              <a:t>технологии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Промышленная электроника и микроэлектроника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Основы автоматики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Электропривод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Автоматизация производства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Технология автоматизированного производства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Электробезопасность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EED80A2E-CFBB-4C59-A301-A62C516FA203}"/>
              </a:ext>
            </a:extLst>
          </p:cNvPr>
          <p:cNvGrpSpPr/>
          <p:nvPr/>
        </p:nvGrpSpPr>
        <p:grpSpPr>
          <a:xfrm>
            <a:off x="7807622" y="992638"/>
            <a:ext cx="8465966" cy="390985"/>
            <a:chOff x="8093216" y="998305"/>
            <a:chExt cx="8465966" cy="390985"/>
          </a:xfrm>
        </p:grpSpPr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61FB83DD-34EE-4BDA-8A85-16BAA21BF8C0}"/>
                </a:ext>
              </a:extLst>
            </p:cNvPr>
            <p:cNvGrpSpPr/>
            <p:nvPr/>
          </p:nvGrpSpPr>
          <p:grpSpPr>
            <a:xfrm>
              <a:off x="8093216" y="1004085"/>
              <a:ext cx="6248216" cy="385205"/>
              <a:chOff x="8109913" y="1203451"/>
              <a:chExt cx="6248216" cy="385205"/>
            </a:xfrm>
          </p:grpSpPr>
          <p:sp>
            <p:nvSpPr>
              <p:cNvPr id="33" name="TextBox 14">
                <a:extLst>
                  <a:ext uri="{FF2B5EF4-FFF2-40B4-BE49-F238E27FC236}">
                    <a16:creationId xmlns="" xmlns:a16="http://schemas.microsoft.com/office/drawing/2014/main" id="{C215068C-6D11-4F90-A452-CCA30DB3031E}"/>
                  </a:ext>
                </a:extLst>
              </p:cNvPr>
              <p:cNvSpPr txBox="1"/>
              <p:nvPr/>
            </p:nvSpPr>
            <p:spPr>
              <a:xfrm>
                <a:off x="8109913" y="1203451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1-ом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34" name="TextBox 14">
                <a:extLst>
                  <a:ext uri="{FF2B5EF4-FFF2-40B4-BE49-F238E27FC236}">
                    <a16:creationId xmlns="" xmlns:a16="http://schemas.microsoft.com/office/drawing/2014/main" id="{7AF42D68-84CB-4A90-B24F-E74119775DC9}"/>
                  </a:ext>
                </a:extLst>
              </p:cNvPr>
              <p:cNvSpPr txBox="1"/>
              <p:nvPr/>
            </p:nvSpPr>
            <p:spPr>
              <a:xfrm>
                <a:off x="10338561" y="1206625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2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35" name="TextBox 14">
                <a:extLst>
                  <a:ext uri="{FF2B5EF4-FFF2-40B4-BE49-F238E27FC236}">
                    <a16:creationId xmlns="" xmlns:a16="http://schemas.microsoft.com/office/drawing/2014/main" id="{E0FE1D09-9C06-4CE5-9912-51B45AD886D1}"/>
                  </a:ext>
                </a:extLst>
              </p:cNvPr>
              <p:cNvSpPr txBox="1"/>
              <p:nvPr/>
            </p:nvSpPr>
            <p:spPr>
              <a:xfrm>
                <a:off x="12562041" y="1206625"/>
                <a:ext cx="1796088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3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</p:grp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DD0A185F-EBC1-483C-97F5-E15BFC96E52A}"/>
                </a:ext>
              </a:extLst>
            </p:cNvPr>
            <p:cNvSpPr txBox="1"/>
            <p:nvPr/>
          </p:nvSpPr>
          <p:spPr>
            <a:xfrm>
              <a:off x="14763095" y="998305"/>
              <a:ext cx="1796087" cy="382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spc="-137" dirty="0">
                  <a:solidFill>
                    <a:srgbClr val="0B5394"/>
                  </a:solidFill>
                  <a:latin typeface="+mj-lt"/>
                </a:rPr>
                <a:t>На 4-ом курсе</a:t>
              </a:r>
              <a:endParaRPr lang="en-US" sz="2400" spc="-137" dirty="0">
                <a:solidFill>
                  <a:srgbClr val="0B539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38759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3FA"/>
            </a:gs>
            <a:gs pos="54000">
              <a:srgbClr val="EAF3FA"/>
            </a:gs>
            <a:gs pos="100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>
            <a:extLst>
              <a:ext uri="{FF2B5EF4-FFF2-40B4-BE49-F238E27FC236}">
                <a16:creationId xmlns="" xmlns:a16="http://schemas.microsoft.com/office/drawing/2014/main" id="{1F40D7E1-602F-4E3A-9527-B2B96D44AED5}"/>
              </a:ext>
            </a:extLst>
          </p:cNvPr>
          <p:cNvGrpSpPr/>
          <p:nvPr/>
        </p:nvGrpSpPr>
        <p:grpSpPr>
          <a:xfrm>
            <a:off x="7119000" y="1899860"/>
            <a:ext cx="8816574" cy="8193639"/>
            <a:chOff x="0" y="0"/>
            <a:chExt cx="3690051" cy="3567128"/>
          </a:xfrm>
          <a:solidFill>
            <a:schemeClr val="bg1"/>
          </a:solidFill>
        </p:grpSpPr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E0F974DE-7539-4C9C-A9D8-9F73E51FDA11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7369770" y="1953438"/>
            <a:ext cx="8925174" cy="8001000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2" name="Group 7">
            <a:extLst>
              <a:ext uri="{FF2B5EF4-FFF2-40B4-BE49-F238E27FC236}">
                <a16:creationId xmlns="" xmlns:a16="http://schemas.microsoft.com/office/drawing/2014/main" id="{138FBD6B-36AD-46C0-B4F4-9C435F321C18}"/>
              </a:ext>
            </a:extLst>
          </p:cNvPr>
          <p:cNvGrpSpPr/>
          <p:nvPr/>
        </p:nvGrpSpPr>
        <p:grpSpPr>
          <a:xfrm rot="2700000">
            <a:off x="14857928" y="1551060"/>
            <a:ext cx="816219" cy="804757"/>
            <a:chOff x="0" y="0"/>
            <a:chExt cx="3690051" cy="3567128"/>
          </a:xfrm>
        </p:grpSpPr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19CB5C7D-9082-4B3C-B6D8-20263687B6C6}"/>
                </a:ext>
              </a:extLst>
            </p:cNvPr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2B468B"/>
            </a:solidFill>
            <a:ln>
              <a:noFill/>
            </a:ln>
          </p:spPr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D5DCF8ED-3728-43ED-9C42-C53A4226C1E6}"/>
              </a:ext>
            </a:extLst>
          </p:cNvPr>
          <p:cNvGrpSpPr/>
          <p:nvPr/>
        </p:nvGrpSpPr>
        <p:grpSpPr>
          <a:xfrm>
            <a:off x="-1417948" y="3889000"/>
            <a:ext cx="7818748" cy="7750743"/>
            <a:chOff x="-1417948" y="3889000"/>
            <a:chExt cx="7818748" cy="7750743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1AABF8A-E94D-460A-AB23-0F6C93676436}"/>
                </a:ext>
              </a:extLst>
            </p:cNvPr>
            <p:cNvGrpSpPr/>
            <p:nvPr/>
          </p:nvGrpSpPr>
          <p:grpSpPr>
            <a:xfrm>
              <a:off x="-1417948" y="3889000"/>
              <a:ext cx="7818748" cy="7750743"/>
              <a:chOff x="-1417948" y="3889000"/>
              <a:chExt cx="7818748" cy="775074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75D4291C-E235-4A52-8816-CD6C763C8342}"/>
                  </a:ext>
                </a:extLst>
              </p:cNvPr>
              <p:cNvSpPr/>
              <p:nvPr/>
            </p:nvSpPr>
            <p:spPr>
              <a:xfrm>
                <a:off x="-1417948" y="6154766"/>
                <a:ext cx="6595326" cy="5484977"/>
              </a:xfrm>
              <a:prstGeom prst="ellipse">
                <a:avLst/>
              </a:prstGeom>
              <a:solidFill>
                <a:srgbClr val="EAF3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5DB54B4B-01BC-4BB9-946B-9417E2E47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57745" y1="70933" x2="57947" y2="65482"/>
                            <a14:backgroundMark x1="57947" y1="65482" x2="57745" y2="70569"/>
                            <a14:backgroundMark x1="57745" y1="70569" x2="57669" y2="67259"/>
                            <a14:backgroundMark x1="57669" y1="71740" x2="58350" y2="71740"/>
                            <a14:backgroundMark x1="57316" y1="64594" x2="57114" y2="62212"/>
                            <a14:backgroundMark x1="57316" y1="61930" x2="57114" y2="603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2" t="20768" r="8877" b="17037"/>
              <a:stretch/>
            </p:blipFill>
            <p:spPr>
              <a:xfrm>
                <a:off x="773171" y="3889000"/>
                <a:ext cx="5627629" cy="639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A38E4548-77A3-4782-87D7-A2419A262457}"/>
                </a:ext>
              </a:extLst>
            </p:cNvPr>
            <p:cNvGrpSpPr/>
            <p:nvPr/>
          </p:nvGrpSpPr>
          <p:grpSpPr>
            <a:xfrm>
              <a:off x="-195436" y="7023410"/>
              <a:ext cx="5710828" cy="1325180"/>
              <a:chOff x="-195436" y="7023410"/>
              <a:chExt cx="5710828" cy="1325180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5050D08E-9A58-48AD-8E4F-781FE96FCE8C}"/>
                  </a:ext>
                </a:extLst>
              </p:cNvPr>
              <p:cNvSpPr/>
              <p:nvPr/>
            </p:nvSpPr>
            <p:spPr>
              <a:xfrm>
                <a:off x="4567778" y="702341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98BB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A5B52B23-08ED-475E-8406-CEB03706756F}"/>
                  </a:ext>
                </a:extLst>
              </p:cNvPr>
              <p:cNvSpPr/>
              <p:nvPr/>
            </p:nvSpPr>
            <p:spPr>
              <a:xfrm>
                <a:off x="-195436" y="8203500"/>
                <a:ext cx="947614" cy="145090"/>
              </a:xfrm>
              <a:prstGeom prst="rect">
                <a:avLst/>
              </a:prstGeom>
              <a:noFill/>
              <a:ln w="38100">
                <a:solidFill>
                  <a:srgbClr val="ED7D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6" name="TextBox 3">
            <a:extLst>
              <a:ext uri="{FF2B5EF4-FFF2-40B4-BE49-F238E27FC236}">
                <a16:creationId xmlns="" xmlns:a16="http://schemas.microsoft.com/office/drawing/2014/main" id="{5162B9BA-F744-4B4E-8105-AE2B5C722AF9}"/>
              </a:ext>
            </a:extLst>
          </p:cNvPr>
          <p:cNvSpPr txBox="1"/>
          <p:nvPr/>
        </p:nvSpPr>
        <p:spPr>
          <a:xfrm>
            <a:off x="1899000" y="867386"/>
            <a:ext cx="5426344" cy="1814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spc="-72" dirty="0">
                <a:solidFill>
                  <a:srgbClr val="2B468B"/>
                </a:solidFill>
                <a:latin typeface="+mj-lt"/>
              </a:rPr>
              <a:t>Изучаемые дисциплины</a:t>
            </a:r>
            <a:endParaRPr lang="en-US" sz="5400" b="1" spc="-72" dirty="0">
              <a:solidFill>
                <a:srgbClr val="2B468B"/>
              </a:solidFill>
              <a:latin typeface="+mj-l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56E77D0-A20B-4DEA-BFB1-730BA7F766F8}"/>
              </a:ext>
            </a:extLst>
          </p:cNvPr>
          <p:cNvSpPr/>
          <p:nvPr/>
        </p:nvSpPr>
        <p:spPr>
          <a:xfrm>
            <a:off x="12184287" y="2173598"/>
            <a:ext cx="391499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Физическая </a:t>
            </a:r>
            <a:r>
              <a:rPr lang="ru-RU" sz="2400" dirty="0">
                <a:solidFill>
                  <a:schemeClr val="bg1"/>
                </a:solidFill>
              </a:rPr>
              <a:t>культура и здоровье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Основы экономики </a:t>
            </a:r>
            <a:r>
              <a:rPr lang="ru-RU" sz="2400" dirty="0" smtClean="0">
                <a:solidFill>
                  <a:schemeClr val="bg1"/>
                </a:solidFill>
              </a:rPr>
              <a:t> организации и предпринимательской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8681759-0D6C-47E5-8006-2A319CCAE36F}"/>
              </a:ext>
            </a:extLst>
          </p:cNvPr>
          <p:cNvSpPr/>
          <p:nvPr/>
        </p:nvSpPr>
        <p:spPr>
          <a:xfrm>
            <a:off x="7839001" y="2177320"/>
            <a:ext cx="411587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Основы права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Иностранный </a:t>
            </a:r>
            <a:r>
              <a:rPr lang="ru-RU" sz="2400" dirty="0">
                <a:solidFill>
                  <a:schemeClr val="bg1"/>
                </a:solidFill>
              </a:rPr>
              <a:t>язык (проф. лексика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Автоматизированные системы управления технологическими процессами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Контрольно-измерительные приборы оборудования автоматизированного производства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Настройка электронных блоков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03315FE5-1872-4CA2-8781-96D07D16A9AE}"/>
              </a:ext>
            </a:extLst>
          </p:cNvPr>
          <p:cNvGrpSpPr/>
          <p:nvPr/>
        </p:nvGrpSpPr>
        <p:grpSpPr>
          <a:xfrm>
            <a:off x="7807622" y="992638"/>
            <a:ext cx="8465966" cy="390985"/>
            <a:chOff x="8093216" y="998305"/>
            <a:chExt cx="8465966" cy="390985"/>
          </a:xfrm>
        </p:grpSpPr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E8E5BC0F-85CF-4906-A911-6F94C8E2D74C}"/>
                </a:ext>
              </a:extLst>
            </p:cNvPr>
            <p:cNvGrpSpPr/>
            <p:nvPr/>
          </p:nvGrpSpPr>
          <p:grpSpPr>
            <a:xfrm>
              <a:off x="8093216" y="1004085"/>
              <a:ext cx="6248216" cy="385205"/>
              <a:chOff x="8109913" y="1203451"/>
              <a:chExt cx="6248216" cy="385205"/>
            </a:xfrm>
          </p:grpSpPr>
          <p:sp>
            <p:nvSpPr>
              <p:cNvPr id="33" name="TextBox 14">
                <a:extLst>
                  <a:ext uri="{FF2B5EF4-FFF2-40B4-BE49-F238E27FC236}">
                    <a16:creationId xmlns="" xmlns:a16="http://schemas.microsoft.com/office/drawing/2014/main" id="{945262C3-39CB-49A4-9B6F-2DC6E86BCC34}"/>
                  </a:ext>
                </a:extLst>
              </p:cNvPr>
              <p:cNvSpPr txBox="1"/>
              <p:nvPr/>
            </p:nvSpPr>
            <p:spPr>
              <a:xfrm>
                <a:off x="8109913" y="1203451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1-ом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34" name="TextBox 14">
                <a:extLst>
                  <a:ext uri="{FF2B5EF4-FFF2-40B4-BE49-F238E27FC236}">
                    <a16:creationId xmlns="" xmlns:a16="http://schemas.microsoft.com/office/drawing/2014/main" id="{121EA84C-F521-4C26-BBD6-4D063E344442}"/>
                  </a:ext>
                </a:extLst>
              </p:cNvPr>
              <p:cNvSpPr txBox="1"/>
              <p:nvPr/>
            </p:nvSpPr>
            <p:spPr>
              <a:xfrm>
                <a:off x="10338561" y="1206625"/>
                <a:ext cx="1796087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2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  <p:sp>
            <p:nvSpPr>
              <p:cNvPr id="35" name="TextBox 14">
                <a:extLst>
                  <a:ext uri="{FF2B5EF4-FFF2-40B4-BE49-F238E27FC236}">
                    <a16:creationId xmlns="" xmlns:a16="http://schemas.microsoft.com/office/drawing/2014/main" id="{42AF27C5-AECD-4BF6-A6F6-4360F70EEB05}"/>
                  </a:ext>
                </a:extLst>
              </p:cNvPr>
              <p:cNvSpPr txBox="1"/>
              <p:nvPr/>
            </p:nvSpPr>
            <p:spPr>
              <a:xfrm>
                <a:off x="12562041" y="1206625"/>
                <a:ext cx="1796088" cy="3820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На </a:t>
                </a:r>
                <a:r>
                  <a:rPr lang="en-US" sz="2400" spc="-137" dirty="0">
                    <a:solidFill>
                      <a:srgbClr val="0B5394"/>
                    </a:solidFill>
                    <a:latin typeface="+mj-lt"/>
                  </a:rPr>
                  <a:t>3</a:t>
                </a:r>
                <a:r>
                  <a:rPr lang="ru-RU" sz="2400" spc="-137" dirty="0">
                    <a:solidFill>
                      <a:srgbClr val="0B5394"/>
                    </a:solidFill>
                    <a:latin typeface="+mj-lt"/>
                  </a:rPr>
                  <a:t>-ом курсе</a:t>
                </a:r>
                <a:endParaRPr lang="en-US" sz="2400" spc="-137" dirty="0">
                  <a:solidFill>
                    <a:srgbClr val="0B5394"/>
                  </a:solidFill>
                  <a:latin typeface="+mj-lt"/>
                </a:endParaRPr>
              </a:p>
            </p:txBody>
          </p:sp>
        </p:grp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0A7C2FC9-7AD5-47AB-8659-8CEA1F569FBE}"/>
                </a:ext>
              </a:extLst>
            </p:cNvPr>
            <p:cNvSpPr txBox="1"/>
            <p:nvPr/>
          </p:nvSpPr>
          <p:spPr>
            <a:xfrm>
              <a:off x="14763095" y="998305"/>
              <a:ext cx="1796087" cy="382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spc="-137" dirty="0">
                  <a:solidFill>
                    <a:srgbClr val="0B5394"/>
                  </a:solidFill>
                  <a:latin typeface="+mj-lt"/>
                </a:rPr>
                <a:t>На 4-ом курсе</a:t>
              </a:r>
              <a:endParaRPr lang="en-US" sz="2400" spc="-137" dirty="0">
                <a:solidFill>
                  <a:srgbClr val="0B539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4426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737</Words>
  <Application>Microsoft Office PowerPoint</Application>
  <PresentationFormat>Произвольный</PresentationFormat>
  <Paragraphs>142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Lato</vt:lpstr>
      <vt:lpstr>Calibri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Technology Startup Pitch Deck Responsive Presentation</dc:title>
  <dc:creator>User</dc:creator>
  <cp:lastModifiedBy>Admin</cp:lastModifiedBy>
  <cp:revision>85</cp:revision>
  <dcterms:created xsi:type="dcterms:W3CDTF">2006-08-16T00:00:00Z</dcterms:created>
  <dcterms:modified xsi:type="dcterms:W3CDTF">2023-04-13T08:59:15Z</dcterms:modified>
  <dc:identifier>DAEJ6L49Myg</dc:identifier>
</cp:coreProperties>
</file>